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69" r:id="rId4"/>
    <p:sldId id="270" r:id="rId5"/>
    <p:sldId id="289" r:id="rId6"/>
    <p:sldId id="285" r:id="rId7"/>
    <p:sldId id="287" r:id="rId8"/>
    <p:sldId id="286" r:id="rId9"/>
    <p:sldId id="258" r:id="rId10"/>
    <p:sldId id="271" r:id="rId11"/>
    <p:sldId id="273" r:id="rId12"/>
    <p:sldId id="274" r:id="rId13"/>
    <p:sldId id="276" r:id="rId14"/>
    <p:sldId id="275" r:id="rId15"/>
    <p:sldId id="278" r:id="rId16"/>
    <p:sldId id="279" r:id="rId17"/>
    <p:sldId id="280" r:id="rId18"/>
    <p:sldId id="281" r:id="rId19"/>
    <p:sldId id="282"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6291"/>
  </p:normalViewPr>
  <p:slideViewPr>
    <p:cSldViewPr snapToGrid="0">
      <p:cViewPr>
        <p:scale>
          <a:sx n="100" d="100"/>
          <a:sy n="100" d="100"/>
        </p:scale>
        <p:origin x="1000" y="640"/>
      </p:cViewPr>
      <p:guideLst/>
    </p:cSldViewPr>
  </p:slideViewPr>
  <p:notesTextViewPr>
    <p:cViewPr>
      <p:scale>
        <a:sx n="1" d="1"/>
        <a:sy n="1" d="1"/>
      </p:scale>
      <p:origin x="0" y="0"/>
    </p:cViewPr>
  </p:notesTextViewPr>
  <p:notesViewPr>
    <p:cSldViewPr snapToGrid="0">
      <p:cViewPr varScale="1">
        <p:scale>
          <a:sx n="59" d="100"/>
          <a:sy n="59" d="100"/>
        </p:scale>
        <p:origin x="294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jpeg>
</file>

<file path=ppt/media/image12.png>
</file>

<file path=ppt/media/image13.jpe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AEEA59-8830-49F5-9749-720F3645F228}" type="datetimeFigureOut">
              <a:rPr lang="zh-CN" altLang="en-US" smtClean="0"/>
              <a:t>2020/12/28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9201C8-5558-45AA-AE4C-DDDA8E8C7ED3}" type="slidenum">
              <a:rPr lang="zh-CN" altLang="en-US" smtClean="0"/>
              <a:t>‹#›</a:t>
            </a:fld>
            <a:endParaRPr lang="zh-CN" altLang="en-US"/>
          </a:p>
        </p:txBody>
      </p:sp>
    </p:spTree>
    <p:extLst>
      <p:ext uri="{BB962C8B-B14F-4D97-AF65-F5344CB8AC3E}">
        <p14:creationId xmlns:p14="http://schemas.microsoft.com/office/powerpoint/2010/main" val="2417339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2</a:t>
            </a:fld>
            <a:endParaRPr lang="zh-CN" altLang="en-US"/>
          </a:p>
        </p:txBody>
      </p:sp>
    </p:spTree>
    <p:extLst>
      <p:ext uri="{BB962C8B-B14F-4D97-AF65-F5344CB8AC3E}">
        <p14:creationId xmlns:p14="http://schemas.microsoft.com/office/powerpoint/2010/main" val="20875327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11</a:t>
            </a:fld>
            <a:endParaRPr lang="zh-CN" altLang="en-US"/>
          </a:p>
        </p:txBody>
      </p:sp>
    </p:spTree>
    <p:extLst>
      <p:ext uri="{BB962C8B-B14F-4D97-AF65-F5344CB8AC3E}">
        <p14:creationId xmlns:p14="http://schemas.microsoft.com/office/powerpoint/2010/main" val="775920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12</a:t>
            </a:fld>
            <a:endParaRPr lang="zh-CN" altLang="en-US"/>
          </a:p>
        </p:txBody>
      </p:sp>
    </p:spTree>
    <p:extLst>
      <p:ext uri="{BB962C8B-B14F-4D97-AF65-F5344CB8AC3E}">
        <p14:creationId xmlns:p14="http://schemas.microsoft.com/office/powerpoint/2010/main" val="2509466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13</a:t>
            </a:fld>
            <a:endParaRPr lang="zh-CN" altLang="en-US"/>
          </a:p>
        </p:txBody>
      </p:sp>
    </p:spTree>
    <p:extLst>
      <p:ext uri="{BB962C8B-B14F-4D97-AF65-F5344CB8AC3E}">
        <p14:creationId xmlns:p14="http://schemas.microsoft.com/office/powerpoint/2010/main" val="5112939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14</a:t>
            </a:fld>
            <a:endParaRPr lang="zh-CN" altLang="en-US"/>
          </a:p>
        </p:txBody>
      </p:sp>
    </p:spTree>
    <p:extLst>
      <p:ext uri="{BB962C8B-B14F-4D97-AF65-F5344CB8AC3E}">
        <p14:creationId xmlns:p14="http://schemas.microsoft.com/office/powerpoint/2010/main" val="28002312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15</a:t>
            </a:fld>
            <a:endParaRPr lang="zh-CN" altLang="en-US"/>
          </a:p>
        </p:txBody>
      </p:sp>
    </p:spTree>
    <p:extLst>
      <p:ext uri="{BB962C8B-B14F-4D97-AF65-F5344CB8AC3E}">
        <p14:creationId xmlns:p14="http://schemas.microsoft.com/office/powerpoint/2010/main" val="22020657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16</a:t>
            </a:fld>
            <a:endParaRPr lang="zh-CN" altLang="en-US"/>
          </a:p>
        </p:txBody>
      </p:sp>
    </p:spTree>
    <p:extLst>
      <p:ext uri="{BB962C8B-B14F-4D97-AF65-F5344CB8AC3E}">
        <p14:creationId xmlns:p14="http://schemas.microsoft.com/office/powerpoint/2010/main" val="13877167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17</a:t>
            </a:fld>
            <a:endParaRPr lang="zh-CN" altLang="en-US"/>
          </a:p>
        </p:txBody>
      </p:sp>
    </p:spTree>
    <p:extLst>
      <p:ext uri="{BB962C8B-B14F-4D97-AF65-F5344CB8AC3E}">
        <p14:creationId xmlns:p14="http://schemas.microsoft.com/office/powerpoint/2010/main" val="42026129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18</a:t>
            </a:fld>
            <a:endParaRPr lang="zh-CN" altLang="en-US"/>
          </a:p>
        </p:txBody>
      </p:sp>
    </p:spTree>
    <p:extLst>
      <p:ext uri="{BB962C8B-B14F-4D97-AF65-F5344CB8AC3E}">
        <p14:creationId xmlns:p14="http://schemas.microsoft.com/office/powerpoint/2010/main" val="11084147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19</a:t>
            </a:fld>
            <a:endParaRPr lang="zh-CN" altLang="en-US"/>
          </a:p>
        </p:txBody>
      </p:sp>
    </p:spTree>
    <p:extLst>
      <p:ext uri="{BB962C8B-B14F-4D97-AF65-F5344CB8AC3E}">
        <p14:creationId xmlns:p14="http://schemas.microsoft.com/office/powerpoint/2010/main" val="91843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3</a:t>
            </a:fld>
            <a:endParaRPr lang="zh-CN" altLang="en-US"/>
          </a:p>
        </p:txBody>
      </p:sp>
    </p:spTree>
    <p:extLst>
      <p:ext uri="{BB962C8B-B14F-4D97-AF65-F5344CB8AC3E}">
        <p14:creationId xmlns:p14="http://schemas.microsoft.com/office/powerpoint/2010/main" val="4092027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4</a:t>
            </a:fld>
            <a:endParaRPr lang="zh-CN" altLang="en-US"/>
          </a:p>
        </p:txBody>
      </p:sp>
    </p:spTree>
    <p:extLst>
      <p:ext uri="{BB962C8B-B14F-4D97-AF65-F5344CB8AC3E}">
        <p14:creationId xmlns:p14="http://schemas.microsoft.com/office/powerpoint/2010/main" val="3381109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5</a:t>
            </a:fld>
            <a:endParaRPr lang="zh-CN" altLang="en-US"/>
          </a:p>
        </p:txBody>
      </p:sp>
    </p:spTree>
    <p:extLst>
      <p:ext uri="{BB962C8B-B14F-4D97-AF65-F5344CB8AC3E}">
        <p14:creationId xmlns:p14="http://schemas.microsoft.com/office/powerpoint/2010/main" val="1394649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6</a:t>
            </a:fld>
            <a:endParaRPr lang="zh-CN" altLang="en-US"/>
          </a:p>
        </p:txBody>
      </p:sp>
    </p:spTree>
    <p:extLst>
      <p:ext uri="{BB962C8B-B14F-4D97-AF65-F5344CB8AC3E}">
        <p14:creationId xmlns:p14="http://schemas.microsoft.com/office/powerpoint/2010/main" val="2103747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7</a:t>
            </a:fld>
            <a:endParaRPr lang="zh-CN" altLang="en-US"/>
          </a:p>
        </p:txBody>
      </p:sp>
    </p:spTree>
    <p:extLst>
      <p:ext uri="{BB962C8B-B14F-4D97-AF65-F5344CB8AC3E}">
        <p14:creationId xmlns:p14="http://schemas.microsoft.com/office/powerpoint/2010/main" val="3323732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a:t>
            </a:r>
            <a:r>
              <a:rPr lang="zh-CN" altLang="en-US" dirty="0"/>
              <a:t> </a:t>
            </a:r>
            <a:r>
              <a:rPr lang="en-US" altLang="zh-CN" dirty="0"/>
              <a:t>Shortcomings</a:t>
            </a:r>
            <a:r>
              <a:rPr lang="zh-CN" altLang="en-US" dirty="0"/>
              <a:t>：</a:t>
            </a:r>
            <a:r>
              <a:rPr lang="en-US" altLang="zh-CN" dirty="0"/>
              <a:t>1.relative</a:t>
            </a:r>
            <a:r>
              <a:rPr lang="zh-CN" altLang="en-US" dirty="0"/>
              <a:t> </a:t>
            </a:r>
            <a:r>
              <a:rPr lang="en-US" altLang="zh-CN" dirty="0"/>
              <a:t>position</a:t>
            </a:r>
            <a:r>
              <a:rPr lang="zh-CN" altLang="en-US" dirty="0"/>
              <a:t> </a:t>
            </a:r>
            <a:r>
              <a:rPr lang="en-US" altLang="zh-CN" dirty="0"/>
              <a:t>has</a:t>
            </a:r>
            <a:r>
              <a:rPr lang="zh-CN" altLang="en-US" dirty="0"/>
              <a:t> </a:t>
            </a:r>
            <a:r>
              <a:rPr lang="en-US" altLang="zh-CN" dirty="0"/>
              <a:t>multi</a:t>
            </a:r>
            <a:r>
              <a:rPr lang="zh-CN" altLang="en-US" dirty="0"/>
              <a:t> </a:t>
            </a:r>
            <a:r>
              <a:rPr lang="en-US" altLang="zh-CN" dirty="0"/>
              <a:t>result. 2.CNN learn trivial features. 3. not whole picture.</a:t>
            </a:r>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8</a:t>
            </a:fld>
            <a:endParaRPr lang="zh-CN" altLang="en-US"/>
          </a:p>
        </p:txBody>
      </p:sp>
    </p:spTree>
    <p:extLst>
      <p:ext uri="{BB962C8B-B14F-4D97-AF65-F5344CB8AC3E}">
        <p14:creationId xmlns:p14="http://schemas.microsoft.com/office/powerpoint/2010/main" val="21662453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9</a:t>
            </a:fld>
            <a:endParaRPr lang="zh-CN" altLang="en-US"/>
          </a:p>
        </p:txBody>
      </p:sp>
    </p:spTree>
    <p:extLst>
      <p:ext uri="{BB962C8B-B14F-4D97-AF65-F5344CB8AC3E}">
        <p14:creationId xmlns:p14="http://schemas.microsoft.com/office/powerpoint/2010/main" val="38246481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F9201C8-5558-45AA-AE4C-DDDA8E8C7ED3}" type="slidenum">
              <a:rPr lang="zh-CN" altLang="en-US" smtClean="0"/>
              <a:t>10</a:t>
            </a:fld>
            <a:endParaRPr lang="zh-CN" altLang="en-US"/>
          </a:p>
        </p:txBody>
      </p:sp>
    </p:spTree>
    <p:extLst>
      <p:ext uri="{BB962C8B-B14F-4D97-AF65-F5344CB8AC3E}">
        <p14:creationId xmlns:p14="http://schemas.microsoft.com/office/powerpoint/2010/main" val="2259961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718778-4800-4126-8921-97E798B4A85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38E7F0E-46E2-4EF4-9F09-A1950C0412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916A8E2-71E2-44EE-BDA5-2A0FBFBD9112}"/>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5" name="页脚占位符 4">
            <a:extLst>
              <a:ext uri="{FF2B5EF4-FFF2-40B4-BE49-F238E27FC236}">
                <a16:creationId xmlns:a16="http://schemas.microsoft.com/office/drawing/2014/main" id="{084FE6EA-0860-453E-9190-62D987ACC62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09C4C43-C3F9-4C7A-8C15-5BC1E593D00F}"/>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2479968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334FD2-34E7-4D90-85AD-EC11215D6DB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8D1DBDA-2AA7-4AA6-BADE-92B58432540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BDB448D-7B2E-4028-A4E3-E613EF5B3E78}"/>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5" name="页脚占位符 4">
            <a:extLst>
              <a:ext uri="{FF2B5EF4-FFF2-40B4-BE49-F238E27FC236}">
                <a16:creationId xmlns:a16="http://schemas.microsoft.com/office/drawing/2014/main" id="{7622FA4C-4C88-4494-ACAB-01B3B83B5DB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C4CBE3B-5C40-47A6-9F5A-75C5C93C7A85}"/>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1456731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BC5AAEF-5AA7-4743-B54D-4E7AC60DD6B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EC9593D-D62A-4550-9F11-9934B7F1D2C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E5B1A2E-E6C3-44CB-837B-6107F21C46CC}"/>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5" name="页脚占位符 4">
            <a:extLst>
              <a:ext uri="{FF2B5EF4-FFF2-40B4-BE49-F238E27FC236}">
                <a16:creationId xmlns:a16="http://schemas.microsoft.com/office/drawing/2014/main" id="{7B021172-5801-4E25-9E04-C60A47AE4C3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62414B7-363A-473F-8BB1-3F48586EFE9D}"/>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22572851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9AB81D-BB21-4A5C-BDFF-006BE73591D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570E6C4-01B7-4971-A03F-061CD59004C1}"/>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A015D53-6E77-4216-9699-D0BBE0E36742}"/>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5" name="页脚占位符 4">
            <a:extLst>
              <a:ext uri="{FF2B5EF4-FFF2-40B4-BE49-F238E27FC236}">
                <a16:creationId xmlns:a16="http://schemas.microsoft.com/office/drawing/2014/main" id="{90EB7AF5-F10F-4573-AF47-7103323985D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C5C7322-1D24-44C0-A5A3-9CDB2673EAC1}"/>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1260244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7D6AD7-C7E1-4B8D-82DE-28E59B1BB85A}"/>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59A936D-07A8-49C2-AED5-180854E850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37BB09D-DD63-4D96-85C7-6E52189F9453}"/>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5" name="页脚占位符 4">
            <a:extLst>
              <a:ext uri="{FF2B5EF4-FFF2-40B4-BE49-F238E27FC236}">
                <a16:creationId xmlns:a16="http://schemas.microsoft.com/office/drawing/2014/main" id="{9BB35415-0C4E-4A1B-827D-D23F8338063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24EBFD1-FBF4-4EB9-98C5-FBBA62D9E5E8}"/>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1165709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D41E38-D186-451F-8ACB-4BCDFF80EAB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B7C265C-86E6-46CC-B39D-5B84E9A1845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C0A7458-1E3F-43E9-98BD-1363C70F35D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7D9728B7-FDAF-4F77-A922-26E79E918A1F}"/>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6" name="页脚占位符 5">
            <a:extLst>
              <a:ext uri="{FF2B5EF4-FFF2-40B4-BE49-F238E27FC236}">
                <a16:creationId xmlns:a16="http://schemas.microsoft.com/office/drawing/2014/main" id="{1885D0C7-94BB-49FE-B2AF-B096E70C68C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C1666B7-B7D3-4A78-9EAE-5E1D282F5F11}"/>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25718786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C15B15-4AB8-40BE-A92A-EC542364C19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4D9E3FF-6B9C-4550-998F-F92351DCCF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82A02A83-57E8-41D4-A6BE-85F05002B8A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D26AFE6E-D323-4AE7-9240-8604971102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CBEB4668-327F-4C33-B144-189D49578A62}"/>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1260B09-91F5-41B1-A2E4-72FD49223500}"/>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8" name="页脚占位符 7">
            <a:extLst>
              <a:ext uri="{FF2B5EF4-FFF2-40B4-BE49-F238E27FC236}">
                <a16:creationId xmlns:a16="http://schemas.microsoft.com/office/drawing/2014/main" id="{D37FF535-4DD8-4C32-8C6E-BBFFFEDD083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7033B98-0146-4597-8786-16B96513B46F}"/>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2000962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CEF6A4-BC30-45EE-99A3-AEFEB3C9CF05}"/>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87FC4F9-0365-4B87-B5A6-8EB9FFA3B740}"/>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4" name="页脚占位符 3">
            <a:extLst>
              <a:ext uri="{FF2B5EF4-FFF2-40B4-BE49-F238E27FC236}">
                <a16:creationId xmlns:a16="http://schemas.microsoft.com/office/drawing/2014/main" id="{F916F30D-71AC-4D24-BBAA-53C9B607574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5970178-70D2-470E-86CF-C6D051DE5ADC}"/>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3901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E28DD6C-33B5-45E7-BAB5-71FAEDB71F50}"/>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3" name="页脚占位符 2">
            <a:extLst>
              <a:ext uri="{FF2B5EF4-FFF2-40B4-BE49-F238E27FC236}">
                <a16:creationId xmlns:a16="http://schemas.microsoft.com/office/drawing/2014/main" id="{DBF55032-760A-4EDB-9382-0A99772BB57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140F680-1563-4632-8B5F-404362CC261B}"/>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1546699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30B53E-078C-48A9-886B-E7C1D40BA41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F02DB155-0F69-40CE-8932-10E0019B7F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CD4BA53-F9EB-4335-8EC6-F51B4798BA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9446998-8CD2-4864-B16E-C38F31DF130D}"/>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6" name="页脚占位符 5">
            <a:extLst>
              <a:ext uri="{FF2B5EF4-FFF2-40B4-BE49-F238E27FC236}">
                <a16:creationId xmlns:a16="http://schemas.microsoft.com/office/drawing/2014/main" id="{81CBAAFE-F5B5-4B12-AE28-E40FDC9CDB6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09426F-E028-4A97-B015-50A94A327A12}"/>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1279953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0F6C19-0CFA-462A-A8EB-D8162E9195A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36E3F09-4D75-489F-8474-E3DF02EF5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EB0626B-FBEF-4B3F-846B-DD4A81A39C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2DBE026-7499-40A9-A80A-763DA26B234D}"/>
              </a:ext>
            </a:extLst>
          </p:cNvPr>
          <p:cNvSpPr>
            <a:spLocks noGrp="1"/>
          </p:cNvSpPr>
          <p:nvPr>
            <p:ph type="dt" sz="half" idx="10"/>
          </p:nvPr>
        </p:nvSpPr>
        <p:spPr/>
        <p:txBody>
          <a:bodyPr/>
          <a:lstStyle/>
          <a:p>
            <a:fld id="{18C8E384-989F-4B75-9DC3-690057E58E54}" type="datetimeFigureOut">
              <a:rPr lang="zh-CN" altLang="en-US" smtClean="0"/>
              <a:t>2020/12/28</a:t>
            </a:fld>
            <a:endParaRPr lang="zh-CN" altLang="en-US"/>
          </a:p>
        </p:txBody>
      </p:sp>
      <p:sp>
        <p:nvSpPr>
          <p:cNvPr id="6" name="页脚占位符 5">
            <a:extLst>
              <a:ext uri="{FF2B5EF4-FFF2-40B4-BE49-F238E27FC236}">
                <a16:creationId xmlns:a16="http://schemas.microsoft.com/office/drawing/2014/main" id="{7831037C-DB8D-4E55-B03A-89CC3AA9070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414A25F-C438-4BE4-86F7-2FC1576B64C7}"/>
              </a:ext>
            </a:extLst>
          </p:cNvPr>
          <p:cNvSpPr>
            <a:spLocks noGrp="1"/>
          </p:cNvSpPr>
          <p:nvPr>
            <p:ph type="sldNum" sz="quarter" idx="12"/>
          </p:nvPr>
        </p:nvSpPr>
        <p:spPr/>
        <p:txBody>
          <a:body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2548496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E4F69FE-811F-46BD-87B5-341CBB8C62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A44DACD5-E664-46A2-9B25-33CEA1035A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36D4546-417E-4B90-A514-EEB69C5EB2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C8E384-989F-4B75-9DC3-690057E58E54}" type="datetimeFigureOut">
              <a:rPr lang="zh-CN" altLang="en-US" smtClean="0"/>
              <a:t>2020/12/28</a:t>
            </a:fld>
            <a:endParaRPr lang="zh-CN" altLang="en-US"/>
          </a:p>
        </p:txBody>
      </p:sp>
      <p:sp>
        <p:nvSpPr>
          <p:cNvPr id="5" name="页脚占位符 4">
            <a:extLst>
              <a:ext uri="{FF2B5EF4-FFF2-40B4-BE49-F238E27FC236}">
                <a16:creationId xmlns:a16="http://schemas.microsoft.com/office/drawing/2014/main" id="{023CF752-A51C-4FA5-900E-F035263D96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C5E3626-AF53-42F5-A772-2BC942C9A9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90DFCF-94F2-43BC-9952-4FE71B82A6A0}" type="slidenum">
              <a:rPr lang="zh-CN" altLang="en-US" smtClean="0"/>
              <a:t>‹#›</a:t>
            </a:fld>
            <a:endParaRPr lang="zh-CN" altLang="en-US"/>
          </a:p>
        </p:txBody>
      </p:sp>
    </p:spTree>
    <p:extLst>
      <p:ext uri="{BB962C8B-B14F-4D97-AF65-F5344CB8AC3E}">
        <p14:creationId xmlns:p14="http://schemas.microsoft.com/office/powerpoint/2010/main" val="1087104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4A635B-66DE-4C7E-A3AF-12776D1E5D0C}"/>
              </a:ext>
            </a:extLst>
          </p:cNvPr>
          <p:cNvSpPr>
            <a:spLocks noGrp="1"/>
          </p:cNvSpPr>
          <p:nvPr>
            <p:ph type="ctrTitle"/>
          </p:nvPr>
        </p:nvSpPr>
        <p:spPr>
          <a:xfrm>
            <a:off x="1387812" y="3139231"/>
            <a:ext cx="9144000" cy="2387600"/>
          </a:xfrm>
        </p:spPr>
        <p:txBody>
          <a:bodyPr>
            <a:normAutofit fontScale="90000"/>
          </a:bodyPr>
          <a:lstStyle/>
          <a:p>
            <a:r>
              <a:rPr lang="en-US" sz="3300" b="1" dirty="0">
                <a:latin typeface="Times New Roman" panose="02020603050405020304" pitchFamily="18" charset="0"/>
                <a:cs typeface="Times New Roman" panose="02020603050405020304" pitchFamily="18" charset="0"/>
              </a:rPr>
              <a:t>Rubik’s Cube+: A self-supervised feature learning framework for 3D medical image analysis </a:t>
            </a:r>
            <a:br>
              <a:rPr lang="en-US" sz="3300" b="1" dirty="0">
                <a:latin typeface="Times New Roman" panose="02020603050405020304" pitchFamily="18" charset="0"/>
                <a:cs typeface="Times New Roman" panose="02020603050405020304" pitchFamily="18" charset="0"/>
              </a:rPr>
            </a:br>
            <a:br>
              <a:rPr lang="en-US" altLang="zh-CN" sz="3100" dirty="0">
                <a:latin typeface="Times New Roman" panose="02020603050405020304" pitchFamily="18" charset="0"/>
                <a:cs typeface="Times New Roman" panose="02020603050405020304" pitchFamily="18" charset="0"/>
              </a:rPr>
            </a:br>
            <a:br>
              <a:rPr lang="en-US" altLang="zh-CN" sz="2200" dirty="0"/>
            </a:br>
            <a:br>
              <a:rPr lang="en-US" altLang="zh-CN" sz="2200" dirty="0"/>
            </a:br>
            <a:br>
              <a:rPr lang="en-US" altLang="zh-CN" sz="2200" dirty="0"/>
            </a:br>
            <a:br>
              <a:rPr lang="en-US" altLang="zh-CN" sz="2200" dirty="0"/>
            </a:br>
            <a:br>
              <a:rPr lang="en-US" altLang="zh-CN" sz="2200" dirty="0"/>
            </a:br>
            <a:r>
              <a:rPr lang="en-US" sz="1800" dirty="0" err="1">
                <a:latin typeface="Times New Roman" panose="02020603050405020304" pitchFamily="18" charset="0"/>
                <a:cs typeface="Times New Roman" panose="02020603050405020304" pitchFamily="18" charset="0"/>
              </a:rPr>
              <a:t>Jiuwen</a:t>
            </a:r>
            <a:r>
              <a:rPr lang="en-US" sz="1800" dirty="0">
                <a:latin typeface="Times New Roman" panose="02020603050405020304" pitchFamily="18" charset="0"/>
                <a:cs typeface="Times New Roman" panose="02020603050405020304" pitchFamily="18" charset="0"/>
              </a:rPr>
              <a:t> Zhu</a:t>
            </a:r>
            <a:r>
              <a:rPr lang="en-US" altLang="zh-CN"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Institute of Computing Technology, Chinese Academy of Sciences</a:t>
            </a:r>
            <a:br>
              <a:rPr lang="en-US" altLang="zh-CN" sz="1800" dirty="0">
                <a:latin typeface="Times New Roman" panose="02020603050405020304" pitchFamily="18" charset="0"/>
                <a:cs typeface="Times New Roman" panose="02020603050405020304" pitchFamily="18" charset="0"/>
              </a:rPr>
            </a:br>
            <a:br>
              <a:rPr lang="en-US" altLang="zh-CN" sz="1800" dirty="0">
                <a:latin typeface="Times New Roman" panose="02020603050405020304" pitchFamily="18" charset="0"/>
                <a:cs typeface="Times New Roman" panose="02020603050405020304" pitchFamily="18" charset="0"/>
              </a:rPr>
            </a:br>
            <a:r>
              <a:rPr lang="en-US" sz="1800" dirty="0" err="1">
                <a:latin typeface="Times New Roman" panose="02020603050405020304" pitchFamily="18" charset="0"/>
                <a:cs typeface="Times New Roman" panose="02020603050405020304" pitchFamily="18" charset="0"/>
              </a:rPr>
              <a:t>Yuexiang</a:t>
            </a:r>
            <a:r>
              <a:rPr lang="en-US" sz="1800" dirty="0">
                <a:latin typeface="Times New Roman" panose="02020603050405020304" pitchFamily="18" charset="0"/>
                <a:cs typeface="Times New Roman" panose="02020603050405020304" pitchFamily="18" charset="0"/>
              </a:rPr>
              <a:t> Li, Tencent</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Jarvis Lab</a:t>
            </a:r>
            <a:br>
              <a:rPr lang="en-US" altLang="zh-CN" sz="1800" dirty="0">
                <a:latin typeface="Times New Roman" panose="02020603050405020304" pitchFamily="18" charset="0"/>
                <a:cs typeface="Times New Roman" panose="02020603050405020304" pitchFamily="18" charset="0"/>
              </a:rPr>
            </a:br>
            <a:br>
              <a:rPr lang="en-US" altLang="zh-CN" sz="1800" dirty="0">
                <a:latin typeface="Times New Roman" panose="02020603050405020304" pitchFamily="18" charset="0"/>
                <a:cs typeface="Times New Roman" panose="02020603050405020304" pitchFamily="18" charset="0"/>
              </a:rPr>
            </a:br>
            <a:r>
              <a:rPr lang="en-US" sz="1800" dirty="0" err="1">
                <a:latin typeface="Times New Roman" panose="02020603050405020304" pitchFamily="18" charset="0"/>
                <a:cs typeface="Times New Roman" panose="02020603050405020304" pitchFamily="18" charset="0"/>
              </a:rPr>
              <a:t>Yifan</a:t>
            </a:r>
            <a:r>
              <a:rPr lang="en-US" sz="1800" dirty="0">
                <a:latin typeface="Times New Roman" panose="02020603050405020304" pitchFamily="18" charset="0"/>
                <a:cs typeface="Times New Roman" panose="02020603050405020304" pitchFamily="18" charset="0"/>
              </a:rPr>
              <a:t> Hu</a:t>
            </a:r>
            <a:r>
              <a:rPr lang="en-US" altLang="zh-CN"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Institute of Computing Technology, Chinese Academy of Sciences</a:t>
            </a:r>
            <a:br>
              <a:rPr lang="en-US" altLang="zh-CN" sz="1800" dirty="0">
                <a:latin typeface="Times New Roman" panose="02020603050405020304" pitchFamily="18" charset="0"/>
                <a:cs typeface="Times New Roman" panose="02020603050405020304" pitchFamily="18" charset="0"/>
              </a:rPr>
            </a:br>
            <a:br>
              <a:rPr lang="en-US" altLang="zh-CN" sz="1800" dirty="0">
                <a:latin typeface="Times New Roman" panose="02020603050405020304" pitchFamily="18" charset="0"/>
                <a:cs typeface="Times New Roman" panose="02020603050405020304" pitchFamily="18" charset="0"/>
              </a:rPr>
            </a:br>
            <a:r>
              <a:rPr lang="en-US" altLang="zh-CN" sz="1800" dirty="0">
                <a:latin typeface="Times New Roman" panose="02020603050405020304" pitchFamily="18" charset="0"/>
                <a:cs typeface="Times New Roman" panose="02020603050405020304" pitchFamily="18" charset="0"/>
              </a:rPr>
              <a:t>June 2020, Medical Image Analysis</a:t>
            </a:r>
            <a:endParaRPr lang="zh-CN" alt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6662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9637" y="408317"/>
            <a:ext cx="6740105" cy="989206"/>
          </a:xfrm>
        </p:spPr>
        <p:txBody>
          <a:bodyPr>
            <a:noAutofit/>
          </a:bodyPr>
          <a:lstStyle/>
          <a:p>
            <a:r>
              <a:rPr lang="en-US" altLang="zh-CN" sz="4000" dirty="0">
                <a:latin typeface="Times New Roman" panose="02020603050405020304" pitchFamily="18" charset="0"/>
                <a:cs typeface="Times New Roman" panose="02020603050405020304" pitchFamily="18" charset="0"/>
              </a:rPr>
              <a:t>Method-CR</a:t>
            </a:r>
            <a:endParaRPr lang="zh-CN" altLang="en-US" sz="4000"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6FDEA66A-FBE9-484C-96D2-2F01DB90FC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504" y="1166539"/>
            <a:ext cx="6021683" cy="544446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222B8041-E9C3-4F49-9CB1-3CD494933B15}"/>
              </a:ext>
            </a:extLst>
          </p:cNvPr>
          <p:cNvSpPr/>
          <p:nvPr/>
        </p:nvSpPr>
        <p:spPr>
          <a:xfrm>
            <a:off x="7230373" y="2373049"/>
            <a:ext cx="4452861" cy="1631216"/>
          </a:xfrm>
          <a:prstGeom prst="rect">
            <a:avLst/>
          </a:prstGeom>
        </p:spPr>
        <p:txBody>
          <a:bodyPr wrap="square">
            <a:spAutoFit/>
          </a:bodyPr>
          <a:lstStyle/>
          <a:p>
            <a:r>
              <a:rPr lang="en-US" sz="2000" dirty="0">
                <a:latin typeface="Times New Roman" panose="02020603050405020304" pitchFamily="18" charset="0"/>
                <a:cs typeface="Times New Roman" panose="02020603050405020304" pitchFamily="18" charset="0"/>
              </a:rPr>
              <a:t>Generating training images for self-supervised context disordering: </a:t>
            </a:r>
          </a:p>
          <a:p>
            <a:r>
              <a:rPr lang="en-US" sz="2000" dirty="0">
                <a:latin typeface="Times New Roman" panose="02020603050405020304" pitchFamily="18" charset="0"/>
                <a:cs typeface="Times New Roman" panose="02020603050405020304" pitchFamily="18" charset="0"/>
              </a:rPr>
              <a:t>Brain T1 MR image,</a:t>
            </a:r>
          </a:p>
          <a:p>
            <a:r>
              <a:rPr lang="en-US" sz="2000" dirty="0">
                <a:latin typeface="Times New Roman" panose="02020603050405020304" pitchFamily="18" charset="0"/>
                <a:cs typeface="Times New Roman" panose="02020603050405020304" pitchFamily="18" charset="0"/>
              </a:rPr>
              <a:t>Abdominal CT image</a:t>
            </a:r>
          </a:p>
          <a:p>
            <a:r>
              <a:rPr lang="en-US" sz="2000" dirty="0">
                <a:latin typeface="Times New Roman" panose="02020603050405020304" pitchFamily="18" charset="0"/>
                <a:cs typeface="Times New Roman" panose="02020603050405020304" pitchFamily="18" charset="0"/>
              </a:rPr>
              <a:t>2D fetal ultrasound image, respectively.</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2664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199" y="365126"/>
            <a:ext cx="6277303" cy="1125298"/>
          </a:xfrm>
        </p:spPr>
        <p:txBody>
          <a:bodyPr>
            <a:normAutofit fontScale="90000"/>
          </a:bodyPr>
          <a:lstStyle/>
          <a:p>
            <a:r>
              <a:rPr lang="en-US" altLang="zh-CN" sz="4000" dirty="0">
                <a:latin typeface="Times New Roman" panose="02020603050405020304" pitchFamily="18" charset="0"/>
                <a:cs typeface="Times New Roman" panose="02020603050405020304" pitchFamily="18" charset="0"/>
              </a:rPr>
              <a:t>Method-Network Architectures</a:t>
            </a:r>
            <a:endParaRPr lang="zh-CN" altLang="en-US" sz="4000"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764FB8A3-EF9C-4585-825E-0EDFB0CAEB73}"/>
              </a:ext>
            </a:extLst>
          </p:cNvPr>
          <p:cNvSpPr txBox="1"/>
          <p:nvPr/>
        </p:nvSpPr>
        <p:spPr>
          <a:xfrm>
            <a:off x="1759789" y="1784404"/>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Analysis Part: </a:t>
            </a:r>
            <a:r>
              <a:rPr lang="en-US" altLang="zh-CN" sz="2000" dirty="0">
                <a:latin typeface="Times New Roman" panose="02020603050405020304" pitchFamily="18" charset="0"/>
                <a:cs typeface="Times New Roman" panose="02020603050405020304" pitchFamily="18" charset="0"/>
              </a:rPr>
              <a:t>Conv + </a:t>
            </a:r>
            <a:r>
              <a:rPr lang="en-US" altLang="zh-CN" sz="2000" dirty="0" err="1">
                <a:latin typeface="Times New Roman" panose="02020603050405020304" pitchFamily="18" charset="0"/>
                <a:cs typeface="Times New Roman" panose="02020603050405020304" pitchFamily="18" charset="0"/>
              </a:rPr>
              <a:t>Downsampling</a:t>
            </a:r>
            <a:r>
              <a:rPr lang="en-US" altLang="zh-CN" sz="2000" dirty="0">
                <a:latin typeface="Times New Roman" panose="02020603050405020304" pitchFamily="18" charset="0"/>
                <a:cs typeface="Times New Roman" panose="02020603050405020304" pitchFamily="18" charset="0"/>
              </a:rPr>
              <a:t>.  E.g. </a:t>
            </a:r>
            <a:r>
              <a:rPr lang="en-US" altLang="zh-CN" sz="2000" dirty="0" err="1">
                <a:latin typeface="Times New Roman" panose="02020603050405020304" pitchFamily="18" charset="0"/>
                <a:cs typeface="Times New Roman" panose="02020603050405020304" pitchFamily="18" charset="0"/>
              </a:rPr>
              <a:t>ResNet,DenseNet,Inception</a:t>
            </a:r>
            <a:r>
              <a:rPr lang="en-US" altLang="zh-CN"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8E6CC7FE-BFA1-4285-A2D3-F6C4C7E2E595}"/>
              </a:ext>
            </a:extLst>
          </p:cNvPr>
          <p:cNvSpPr txBox="1"/>
          <p:nvPr/>
        </p:nvSpPr>
        <p:spPr>
          <a:xfrm>
            <a:off x="1759787" y="2478494"/>
            <a:ext cx="8929287"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Reconstruction Part: </a:t>
            </a:r>
            <a:r>
              <a:rPr lang="en-US" altLang="zh-CN" sz="2000" dirty="0" err="1">
                <a:latin typeface="Times New Roman" panose="02020603050405020304" pitchFamily="18" charset="0"/>
                <a:cs typeface="Times New Roman" panose="02020603050405020304" pitchFamily="18" charset="0"/>
              </a:rPr>
              <a:t>Deconv</a:t>
            </a:r>
            <a:r>
              <a:rPr lang="en-US" altLang="zh-CN" sz="2000" dirty="0">
                <a:latin typeface="Times New Roman" panose="02020603050405020304" pitchFamily="18" charset="0"/>
                <a:cs typeface="Times New Roman" panose="02020603050405020304" pitchFamily="18" charset="0"/>
              </a:rPr>
              <a:t> + </a:t>
            </a:r>
            <a:r>
              <a:rPr lang="en-US" altLang="zh-CN" sz="2000" dirty="0" err="1">
                <a:latin typeface="Times New Roman" panose="02020603050405020304" pitchFamily="18" charset="0"/>
                <a:cs typeface="Times New Roman" panose="02020603050405020304" pitchFamily="18" charset="0"/>
              </a:rPr>
              <a:t>Upsampling</a:t>
            </a:r>
            <a:r>
              <a:rPr lang="en-US" altLang="zh-CN" sz="2000" dirty="0">
                <a:latin typeface="Times New Roman" panose="02020603050405020304" pitchFamily="18" charset="0"/>
                <a:cs typeface="Times New Roman" panose="02020603050405020304" pitchFamily="18" charset="0"/>
              </a:rPr>
              <a:t>.</a:t>
            </a:r>
            <a:endParaRPr lang="zh-CN" altLang="en-US" sz="2000" b="1" dirty="0">
              <a:latin typeface="Times New Roman" panose="02020603050405020304" pitchFamily="18" charset="0"/>
              <a:cs typeface="Times New Roman" panose="02020603050405020304" pitchFamily="18" charset="0"/>
            </a:endParaRPr>
          </a:p>
        </p:txBody>
      </p:sp>
      <p:pic>
        <p:nvPicPr>
          <p:cNvPr id="4098" name="Picture 2">
            <a:extLst>
              <a:ext uri="{FF2B5EF4-FFF2-40B4-BE49-F238E27FC236}">
                <a16:creationId xmlns:a16="http://schemas.microsoft.com/office/drawing/2014/main" id="{70D6C9CA-3BE7-444C-87CC-AD3540D2D7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86" y="3172584"/>
            <a:ext cx="12118428" cy="3463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1145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199" y="365126"/>
            <a:ext cx="6277303" cy="1125298"/>
          </a:xfrm>
        </p:spPr>
        <p:txBody>
          <a:bodyPr>
            <a:normAutofit/>
          </a:bodyPr>
          <a:lstStyle/>
          <a:p>
            <a:r>
              <a:rPr lang="en-US" altLang="zh-CN" sz="4000" dirty="0">
                <a:latin typeface="Times New Roman" panose="02020603050405020304" pitchFamily="18" charset="0"/>
                <a:cs typeface="Times New Roman" panose="02020603050405020304" pitchFamily="18" charset="0"/>
              </a:rPr>
              <a:t>Experiment-CR</a:t>
            </a:r>
            <a:endParaRPr lang="zh-CN" altLang="en-US" sz="4000" dirty="0">
              <a:latin typeface="Times New Roman" panose="02020603050405020304" pitchFamily="18" charset="0"/>
              <a:cs typeface="Times New Roman" panose="02020603050405020304" pitchFamily="18" charset="0"/>
            </a:endParaRPr>
          </a:p>
        </p:txBody>
      </p:sp>
      <p:pic>
        <p:nvPicPr>
          <p:cNvPr id="5122" name="Picture 2">
            <a:extLst>
              <a:ext uri="{FF2B5EF4-FFF2-40B4-BE49-F238E27FC236}">
                <a16:creationId xmlns:a16="http://schemas.microsoft.com/office/drawing/2014/main" id="{A49940B0-526D-2949-8654-E554A8DE20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2924" y="2414190"/>
            <a:ext cx="8840019" cy="4448785"/>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8">
            <a:extLst>
              <a:ext uri="{FF2B5EF4-FFF2-40B4-BE49-F238E27FC236}">
                <a16:creationId xmlns:a16="http://schemas.microsoft.com/office/drawing/2014/main" id="{8D5CE601-3FE2-4F4E-8AF6-C0CF9B321DC5}"/>
              </a:ext>
            </a:extLst>
          </p:cNvPr>
          <p:cNvSpPr txBox="1"/>
          <p:nvPr/>
        </p:nvSpPr>
        <p:spPr>
          <a:xfrm>
            <a:off x="1502924" y="1321678"/>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Analysis Part: </a:t>
            </a:r>
            <a:r>
              <a:rPr lang="en-US" altLang="zh-CN" sz="2000" dirty="0">
                <a:latin typeface="Times New Roman" panose="02020603050405020304" pitchFamily="18" charset="0"/>
                <a:cs typeface="Times New Roman" panose="02020603050405020304" pitchFamily="18" charset="0"/>
              </a:rPr>
              <a:t>VGG. </a:t>
            </a:r>
            <a:endParaRPr lang="zh-CN" altLang="en-US" sz="2000" dirty="0">
              <a:latin typeface="Times New Roman" panose="02020603050405020304" pitchFamily="18" charset="0"/>
              <a:cs typeface="Times New Roman" panose="02020603050405020304" pitchFamily="18" charset="0"/>
            </a:endParaRPr>
          </a:p>
        </p:txBody>
      </p:sp>
      <p:sp>
        <p:nvSpPr>
          <p:cNvPr id="10" name="文本框 8">
            <a:extLst>
              <a:ext uri="{FF2B5EF4-FFF2-40B4-BE49-F238E27FC236}">
                <a16:creationId xmlns:a16="http://schemas.microsoft.com/office/drawing/2014/main" id="{5339955E-FE8D-5343-8F34-533C1EE8AC4E}"/>
              </a:ext>
            </a:extLst>
          </p:cNvPr>
          <p:cNvSpPr txBox="1"/>
          <p:nvPr/>
        </p:nvSpPr>
        <p:spPr>
          <a:xfrm>
            <a:off x="1502924" y="1786206"/>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Result: </a:t>
            </a:r>
            <a:r>
              <a:rPr lang="en-US" altLang="zh-CN" sz="2000" dirty="0">
                <a:latin typeface="Times New Roman" panose="02020603050405020304" pitchFamily="18" charset="0"/>
                <a:cs typeface="Times New Roman" panose="02020603050405020304" pitchFamily="18" charset="0"/>
              </a:rPr>
              <a:t>I</a:t>
            </a:r>
            <a:r>
              <a:rPr lang="en-US" sz="2000" dirty="0">
                <a:latin typeface="Times New Roman" panose="02020603050405020304" pitchFamily="18" charset="0"/>
                <a:cs typeface="Times New Roman" panose="02020603050405020304" pitchFamily="18" charset="0"/>
              </a:rPr>
              <a:t>mage blur(L2 loss function). </a:t>
            </a:r>
          </a:p>
        </p:txBody>
      </p:sp>
    </p:spTree>
    <p:extLst>
      <p:ext uri="{BB962C8B-B14F-4D97-AF65-F5344CB8AC3E}">
        <p14:creationId xmlns:p14="http://schemas.microsoft.com/office/powerpoint/2010/main" val="5228130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199" y="365126"/>
            <a:ext cx="11490435" cy="1325563"/>
          </a:xfrm>
        </p:spPr>
        <p:txBody>
          <a:bodyPr>
            <a:normAutofit/>
          </a:bodyPr>
          <a:lstStyle/>
          <a:p>
            <a:r>
              <a:rPr lang="en-US" altLang="zh-CN" sz="4000" dirty="0">
                <a:latin typeface="Times New Roman" panose="02020603050405020304" pitchFamily="18" charset="0"/>
                <a:cs typeface="Times New Roman" panose="02020603050405020304" pitchFamily="18" charset="0"/>
              </a:rPr>
              <a:t>Experiment-Fetal Standard Scan Plane Classification</a:t>
            </a:r>
            <a:endParaRPr lang="zh-CN" altLang="en-US" sz="4000" dirty="0">
              <a:latin typeface="Times New Roman" panose="02020603050405020304" pitchFamily="18" charset="0"/>
              <a:cs typeface="Times New Roman" panose="02020603050405020304" pitchFamily="18" charset="0"/>
            </a:endParaRPr>
          </a:p>
        </p:txBody>
      </p:sp>
      <p:sp>
        <p:nvSpPr>
          <p:cNvPr id="8" name="文本框 8">
            <a:extLst>
              <a:ext uri="{FF2B5EF4-FFF2-40B4-BE49-F238E27FC236}">
                <a16:creationId xmlns:a16="http://schemas.microsoft.com/office/drawing/2014/main" id="{8D5CE601-3FE2-4F4E-8AF6-C0CF9B321DC5}"/>
              </a:ext>
            </a:extLst>
          </p:cNvPr>
          <p:cNvSpPr txBox="1"/>
          <p:nvPr/>
        </p:nvSpPr>
        <p:spPr>
          <a:xfrm>
            <a:off x="1502924" y="1532145"/>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Network: </a:t>
            </a:r>
            <a:r>
              <a:rPr lang="en-US" altLang="zh-CN" sz="2000" dirty="0">
                <a:latin typeface="Times New Roman" panose="02020603050405020304" pitchFamily="18" charset="0"/>
                <a:cs typeface="Times New Roman" panose="02020603050405020304" pitchFamily="18" charset="0"/>
              </a:rPr>
              <a:t>SonoNet-64. </a:t>
            </a:r>
            <a:endParaRPr lang="zh-CN" altLang="en-US" sz="2000" dirty="0">
              <a:latin typeface="Times New Roman" panose="02020603050405020304" pitchFamily="18" charset="0"/>
              <a:cs typeface="Times New Roman" panose="02020603050405020304" pitchFamily="18" charset="0"/>
            </a:endParaRPr>
          </a:p>
        </p:txBody>
      </p:sp>
      <p:sp>
        <p:nvSpPr>
          <p:cNvPr id="10" name="文本框 8">
            <a:extLst>
              <a:ext uri="{FF2B5EF4-FFF2-40B4-BE49-F238E27FC236}">
                <a16:creationId xmlns:a16="http://schemas.microsoft.com/office/drawing/2014/main" id="{5339955E-FE8D-5343-8F34-533C1EE8AC4E}"/>
              </a:ext>
            </a:extLst>
          </p:cNvPr>
          <p:cNvSpPr txBox="1"/>
          <p:nvPr/>
        </p:nvSpPr>
        <p:spPr>
          <a:xfrm>
            <a:off x="1502924" y="1984459"/>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Dataset: </a:t>
            </a:r>
            <a:r>
              <a:rPr lang="en-US" altLang="zh-CN" sz="2000" dirty="0">
                <a:latin typeface="Times New Roman" panose="02020603050405020304" pitchFamily="18" charset="0"/>
                <a:cs typeface="Times New Roman" panose="02020603050405020304" pitchFamily="18" charset="0"/>
              </a:rPr>
              <a:t>2694</a:t>
            </a:r>
            <a:r>
              <a:rPr lang="en-US" dirty="0"/>
              <a:t> </a:t>
            </a:r>
            <a:r>
              <a:rPr lang="en-US" sz="2000" dirty="0">
                <a:latin typeface="Times New Roman" panose="02020603050405020304" pitchFamily="18" charset="0"/>
                <a:cs typeface="Times New Roman" panose="02020603050405020304" pitchFamily="18" charset="0"/>
              </a:rPr>
              <a:t>2D ultrasound.  </a:t>
            </a:r>
          </a:p>
        </p:txBody>
      </p:sp>
      <p:sp>
        <p:nvSpPr>
          <p:cNvPr id="9" name="文本框 8">
            <a:extLst>
              <a:ext uri="{FF2B5EF4-FFF2-40B4-BE49-F238E27FC236}">
                <a16:creationId xmlns:a16="http://schemas.microsoft.com/office/drawing/2014/main" id="{56D6ED02-8D24-9D49-9057-C51F47DB9096}"/>
              </a:ext>
            </a:extLst>
          </p:cNvPr>
          <p:cNvSpPr txBox="1"/>
          <p:nvPr/>
        </p:nvSpPr>
        <p:spPr>
          <a:xfrm>
            <a:off x="1502924" y="2436773"/>
            <a:ext cx="9753600" cy="707886"/>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Implementation: </a:t>
            </a:r>
            <a:r>
              <a:rPr lang="en-US" sz="2000" dirty="0">
                <a:latin typeface="Times New Roman" panose="02020603050405020304" pitchFamily="18" charset="0"/>
                <a:cs typeface="Times New Roman" panose="02020603050405020304" pitchFamily="18" charset="0"/>
              </a:rPr>
              <a:t>each batch consists of two images from each of the standard scan plane cat- </a:t>
            </a:r>
            <a:r>
              <a:rPr lang="en-US" sz="2000" dirty="0" err="1">
                <a:latin typeface="Times New Roman" panose="02020603050405020304" pitchFamily="18" charset="0"/>
                <a:cs typeface="Times New Roman" panose="02020603050405020304" pitchFamily="18" charset="0"/>
              </a:rPr>
              <a:t>egories</a:t>
            </a:r>
            <a:r>
              <a:rPr lang="en-US" sz="2000" dirty="0">
                <a:latin typeface="Times New Roman" panose="02020603050405020304" pitchFamily="18" charset="0"/>
                <a:cs typeface="Times New Roman" panose="02020603050405020304" pitchFamily="18" charset="0"/>
              </a:rPr>
              <a:t> and 26 images from background images.</a:t>
            </a:r>
          </a:p>
        </p:txBody>
      </p:sp>
      <p:pic>
        <p:nvPicPr>
          <p:cNvPr id="6146" name="Picture 2">
            <a:extLst>
              <a:ext uri="{FF2B5EF4-FFF2-40B4-BE49-F238E27FC236}">
                <a16:creationId xmlns:a16="http://schemas.microsoft.com/office/drawing/2014/main" id="{BB6599E4-16D0-2346-A63A-F6E1B99ED4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97" y="3597086"/>
            <a:ext cx="12097406" cy="317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5119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199" y="365126"/>
            <a:ext cx="11490435" cy="1325563"/>
          </a:xfrm>
        </p:spPr>
        <p:txBody>
          <a:bodyPr>
            <a:normAutofit/>
          </a:bodyPr>
          <a:lstStyle/>
          <a:p>
            <a:r>
              <a:rPr lang="en-US" altLang="zh-CN" sz="4000" dirty="0">
                <a:latin typeface="Times New Roman" panose="02020603050405020304" pitchFamily="18" charset="0"/>
                <a:cs typeface="Times New Roman" panose="02020603050405020304" pitchFamily="18" charset="0"/>
              </a:rPr>
              <a:t>Experiment-Fetal Standard Scan Plane Classification</a:t>
            </a:r>
            <a:endParaRPr lang="zh-CN" altLang="en-US" sz="4000" dirty="0">
              <a:latin typeface="Times New Roman" panose="02020603050405020304" pitchFamily="18" charset="0"/>
              <a:cs typeface="Times New Roman" panose="02020603050405020304" pitchFamily="18" charset="0"/>
            </a:endParaRPr>
          </a:p>
        </p:txBody>
      </p:sp>
      <p:sp>
        <p:nvSpPr>
          <p:cNvPr id="8" name="文本框 8">
            <a:extLst>
              <a:ext uri="{FF2B5EF4-FFF2-40B4-BE49-F238E27FC236}">
                <a16:creationId xmlns:a16="http://schemas.microsoft.com/office/drawing/2014/main" id="{8D5CE601-3FE2-4F4E-8AF6-C0CF9B321DC5}"/>
              </a:ext>
            </a:extLst>
          </p:cNvPr>
          <p:cNvSpPr txBox="1"/>
          <p:nvPr/>
        </p:nvSpPr>
        <p:spPr>
          <a:xfrm>
            <a:off x="838199" y="5031384"/>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dirty="0">
                <a:latin typeface="Times New Roman" panose="02020603050405020304" pitchFamily="18" charset="0"/>
                <a:cs typeface="Times New Roman" panose="02020603050405020304" pitchFamily="18" charset="0"/>
              </a:rPr>
              <a:t>Less data leads to worse results. </a:t>
            </a:r>
            <a:endParaRPr lang="zh-CN" altLang="en-US" sz="20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823417B1-798B-134B-B7AE-15942DEF812E}"/>
              </a:ext>
            </a:extLst>
          </p:cNvPr>
          <p:cNvPicPr>
            <a:picLocks noChangeAspect="1"/>
          </p:cNvPicPr>
          <p:nvPr/>
        </p:nvPicPr>
        <p:blipFill>
          <a:blip r:embed="rId3"/>
          <a:stretch>
            <a:fillRect/>
          </a:stretch>
        </p:blipFill>
        <p:spPr>
          <a:xfrm>
            <a:off x="940731" y="1321678"/>
            <a:ext cx="8661400" cy="3606800"/>
          </a:xfrm>
          <a:prstGeom prst="rect">
            <a:avLst/>
          </a:prstGeom>
        </p:spPr>
      </p:pic>
      <p:sp>
        <p:nvSpPr>
          <p:cNvPr id="13" name="文本框 8">
            <a:extLst>
              <a:ext uri="{FF2B5EF4-FFF2-40B4-BE49-F238E27FC236}">
                <a16:creationId xmlns:a16="http://schemas.microsoft.com/office/drawing/2014/main" id="{C231CCDF-EE13-4744-BC02-03CDAA5785FA}"/>
              </a:ext>
            </a:extLst>
          </p:cNvPr>
          <p:cNvSpPr txBox="1"/>
          <p:nvPr/>
        </p:nvSpPr>
        <p:spPr>
          <a:xfrm>
            <a:off x="838198" y="5458207"/>
            <a:ext cx="11180325"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dirty="0">
                <a:latin typeface="Times New Roman" panose="02020603050405020304" pitchFamily="18" charset="0"/>
                <a:cs typeface="Times New Roman" panose="02020603050405020304" pitchFamily="18" charset="0"/>
              </a:rPr>
              <a:t>Data Augmentation does not make improvement when training on half data but obvious a quarter of data.</a:t>
            </a:r>
            <a:endParaRPr lang="zh-CN" altLang="en-US" sz="2000" dirty="0">
              <a:latin typeface="Times New Roman" panose="02020603050405020304" pitchFamily="18" charset="0"/>
              <a:cs typeface="Times New Roman" panose="02020603050405020304" pitchFamily="18" charset="0"/>
            </a:endParaRPr>
          </a:p>
        </p:txBody>
      </p:sp>
      <p:sp>
        <p:nvSpPr>
          <p:cNvPr id="14" name="文本框 8">
            <a:extLst>
              <a:ext uri="{FF2B5EF4-FFF2-40B4-BE49-F238E27FC236}">
                <a16:creationId xmlns:a16="http://schemas.microsoft.com/office/drawing/2014/main" id="{E445A242-0AE2-204D-8A9D-20ADA70B007B}"/>
              </a:ext>
            </a:extLst>
          </p:cNvPr>
          <p:cNvSpPr txBox="1"/>
          <p:nvPr/>
        </p:nvSpPr>
        <p:spPr>
          <a:xfrm>
            <a:off x="838198" y="5885030"/>
            <a:ext cx="11180325"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dirty="0">
                <a:latin typeface="Times New Roman" panose="02020603050405020304" pitchFamily="18" charset="0"/>
                <a:cs typeface="Times New Roman" panose="02020603050405020304" pitchFamily="18" charset="0"/>
              </a:rPr>
              <a:t>SSP helps improve the result and CR is most useful.</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39846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199" y="365126"/>
            <a:ext cx="11490435" cy="1325563"/>
          </a:xfrm>
        </p:spPr>
        <p:txBody>
          <a:bodyPr>
            <a:normAutofit/>
          </a:bodyPr>
          <a:lstStyle/>
          <a:p>
            <a:r>
              <a:rPr lang="en-US" altLang="zh-CN" sz="4000" dirty="0">
                <a:latin typeface="Times New Roman" panose="02020603050405020304" pitchFamily="18" charset="0"/>
                <a:cs typeface="Times New Roman" panose="02020603050405020304" pitchFamily="18" charset="0"/>
              </a:rPr>
              <a:t>Experiment-Abdominal Multi-Organ Localization</a:t>
            </a:r>
            <a:endParaRPr lang="zh-CN" altLang="en-US" sz="4000" dirty="0">
              <a:latin typeface="Times New Roman" panose="02020603050405020304" pitchFamily="18" charset="0"/>
              <a:cs typeface="Times New Roman" panose="02020603050405020304" pitchFamily="18" charset="0"/>
            </a:endParaRPr>
          </a:p>
        </p:txBody>
      </p:sp>
      <p:sp>
        <p:nvSpPr>
          <p:cNvPr id="8" name="文本框 8">
            <a:extLst>
              <a:ext uri="{FF2B5EF4-FFF2-40B4-BE49-F238E27FC236}">
                <a16:creationId xmlns:a16="http://schemas.microsoft.com/office/drawing/2014/main" id="{8D5CE601-3FE2-4F4E-8AF6-C0CF9B321DC5}"/>
              </a:ext>
            </a:extLst>
          </p:cNvPr>
          <p:cNvSpPr txBox="1"/>
          <p:nvPr/>
        </p:nvSpPr>
        <p:spPr>
          <a:xfrm>
            <a:off x="1502924" y="1532145"/>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Network: </a:t>
            </a:r>
            <a:r>
              <a:rPr lang="en-US" altLang="zh-CN" sz="2000" dirty="0">
                <a:latin typeface="Times New Roman" panose="02020603050405020304" pitchFamily="18" charset="0"/>
                <a:cs typeface="Times New Roman" panose="02020603050405020304" pitchFamily="18" charset="0"/>
              </a:rPr>
              <a:t>More layers.</a:t>
            </a:r>
            <a:endParaRPr lang="zh-CN" altLang="en-US" sz="2000" dirty="0">
              <a:latin typeface="Times New Roman" panose="02020603050405020304" pitchFamily="18" charset="0"/>
              <a:cs typeface="Times New Roman" panose="02020603050405020304" pitchFamily="18" charset="0"/>
            </a:endParaRPr>
          </a:p>
        </p:txBody>
      </p:sp>
      <p:sp>
        <p:nvSpPr>
          <p:cNvPr id="10" name="文本框 8">
            <a:extLst>
              <a:ext uri="{FF2B5EF4-FFF2-40B4-BE49-F238E27FC236}">
                <a16:creationId xmlns:a16="http://schemas.microsoft.com/office/drawing/2014/main" id="{5339955E-FE8D-5343-8F34-533C1EE8AC4E}"/>
              </a:ext>
            </a:extLst>
          </p:cNvPr>
          <p:cNvSpPr txBox="1"/>
          <p:nvPr/>
        </p:nvSpPr>
        <p:spPr>
          <a:xfrm>
            <a:off x="1502924" y="1984459"/>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Dataset: </a:t>
            </a:r>
            <a:r>
              <a:rPr lang="en-US" sz="2000" dirty="0">
                <a:latin typeface="Times New Roman" panose="02020603050405020304" pitchFamily="18" charset="0"/>
                <a:cs typeface="Times New Roman" panose="02020603050405020304" pitchFamily="18" charset="0"/>
              </a:rPr>
              <a:t>3D abdominal CT image from 150 subjects. </a:t>
            </a:r>
          </a:p>
        </p:txBody>
      </p:sp>
      <p:sp>
        <p:nvSpPr>
          <p:cNvPr id="9" name="文本框 8">
            <a:extLst>
              <a:ext uri="{FF2B5EF4-FFF2-40B4-BE49-F238E27FC236}">
                <a16:creationId xmlns:a16="http://schemas.microsoft.com/office/drawing/2014/main" id="{56D6ED02-8D24-9D49-9057-C51F47DB9096}"/>
              </a:ext>
            </a:extLst>
          </p:cNvPr>
          <p:cNvSpPr txBox="1"/>
          <p:nvPr/>
        </p:nvSpPr>
        <p:spPr>
          <a:xfrm>
            <a:off x="1502924" y="2436773"/>
            <a:ext cx="9753600" cy="707886"/>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Implementation: </a:t>
            </a:r>
            <a:r>
              <a:rPr lang="en-US" sz="2000" dirty="0">
                <a:latin typeface="Times New Roman" panose="02020603050405020304" pitchFamily="18" charset="0"/>
                <a:cs typeface="Times New Roman" panose="02020603050405020304" pitchFamily="18" charset="0"/>
              </a:rPr>
              <a:t>each batch consists of two images from each of the standard scan plane cat- </a:t>
            </a:r>
            <a:r>
              <a:rPr lang="en-US" sz="2000" dirty="0" err="1">
                <a:latin typeface="Times New Roman" panose="02020603050405020304" pitchFamily="18" charset="0"/>
                <a:cs typeface="Times New Roman" panose="02020603050405020304" pitchFamily="18" charset="0"/>
              </a:rPr>
              <a:t>egories</a:t>
            </a:r>
            <a:r>
              <a:rPr lang="en-US" sz="2000" dirty="0">
                <a:latin typeface="Times New Roman" panose="02020603050405020304" pitchFamily="18" charset="0"/>
                <a:cs typeface="Times New Roman" panose="02020603050405020304" pitchFamily="18" charset="0"/>
              </a:rPr>
              <a:t> and 26 images from background images.</a:t>
            </a:r>
          </a:p>
        </p:txBody>
      </p:sp>
      <p:pic>
        <p:nvPicPr>
          <p:cNvPr id="9218" name="Picture 2">
            <a:extLst>
              <a:ext uri="{FF2B5EF4-FFF2-40B4-BE49-F238E27FC236}">
                <a16:creationId xmlns:a16="http://schemas.microsoft.com/office/drawing/2014/main" id="{5A6EF141-16AE-D248-847E-9F68EFA85D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3805190" y="1020720"/>
            <a:ext cx="3614611" cy="79668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06477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199" y="365126"/>
            <a:ext cx="11490435" cy="1325563"/>
          </a:xfrm>
        </p:spPr>
        <p:txBody>
          <a:bodyPr>
            <a:normAutofit/>
          </a:bodyPr>
          <a:lstStyle/>
          <a:p>
            <a:r>
              <a:rPr lang="en-US" altLang="zh-CN" sz="4000" dirty="0">
                <a:latin typeface="Times New Roman" panose="02020603050405020304" pitchFamily="18" charset="0"/>
                <a:cs typeface="Times New Roman" panose="02020603050405020304" pitchFamily="18" charset="0"/>
              </a:rPr>
              <a:t>Experiment-Abdominal Multi-Organ Localization</a:t>
            </a:r>
            <a:endParaRPr lang="zh-CN" altLang="en-US" sz="4000" dirty="0">
              <a:latin typeface="Times New Roman" panose="02020603050405020304" pitchFamily="18" charset="0"/>
              <a:cs typeface="Times New Roman" panose="02020603050405020304" pitchFamily="18" charset="0"/>
            </a:endParaRPr>
          </a:p>
        </p:txBody>
      </p:sp>
      <p:sp>
        <p:nvSpPr>
          <p:cNvPr id="8" name="文本框 8">
            <a:extLst>
              <a:ext uri="{FF2B5EF4-FFF2-40B4-BE49-F238E27FC236}">
                <a16:creationId xmlns:a16="http://schemas.microsoft.com/office/drawing/2014/main" id="{8D5CE601-3FE2-4F4E-8AF6-C0CF9B321DC5}"/>
              </a:ext>
            </a:extLst>
          </p:cNvPr>
          <p:cNvSpPr txBox="1"/>
          <p:nvPr/>
        </p:nvSpPr>
        <p:spPr>
          <a:xfrm>
            <a:off x="7945766" y="1321678"/>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dirty="0">
                <a:latin typeface="Times New Roman" panose="02020603050405020304" pitchFamily="18" charset="0"/>
                <a:cs typeface="Times New Roman" panose="02020603050405020304" pitchFamily="18" charset="0"/>
              </a:rPr>
              <a:t>Data Augmentation doesn’t help.</a:t>
            </a:r>
            <a:endParaRPr lang="zh-CN" altLang="en-US" sz="2000"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9446D148-8BA6-7B45-B6C5-4A5D5F350F94}"/>
              </a:ext>
            </a:extLst>
          </p:cNvPr>
          <p:cNvPicPr>
            <a:picLocks noChangeAspect="1"/>
          </p:cNvPicPr>
          <p:nvPr/>
        </p:nvPicPr>
        <p:blipFill>
          <a:blip r:embed="rId3"/>
          <a:stretch>
            <a:fillRect/>
          </a:stretch>
        </p:blipFill>
        <p:spPr>
          <a:xfrm>
            <a:off x="1008992" y="1321678"/>
            <a:ext cx="6729652" cy="5568382"/>
          </a:xfrm>
          <a:prstGeom prst="rect">
            <a:avLst/>
          </a:prstGeom>
        </p:spPr>
      </p:pic>
      <p:sp>
        <p:nvSpPr>
          <p:cNvPr id="13" name="文本框 8">
            <a:extLst>
              <a:ext uri="{FF2B5EF4-FFF2-40B4-BE49-F238E27FC236}">
                <a16:creationId xmlns:a16="http://schemas.microsoft.com/office/drawing/2014/main" id="{3DB92228-6019-4244-BE82-234167E0E37A}"/>
              </a:ext>
            </a:extLst>
          </p:cNvPr>
          <p:cNvSpPr txBox="1"/>
          <p:nvPr/>
        </p:nvSpPr>
        <p:spPr>
          <a:xfrm>
            <a:off x="7945766" y="1784404"/>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dirty="0">
                <a:latin typeface="Times New Roman" panose="02020603050405020304" pitchFamily="18" charset="0"/>
                <a:cs typeface="Times New Roman" panose="02020603050405020304" pitchFamily="18" charset="0"/>
              </a:rPr>
              <a:t>CR helps most.</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71868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199" y="365126"/>
            <a:ext cx="11490435" cy="1325563"/>
          </a:xfrm>
        </p:spPr>
        <p:txBody>
          <a:bodyPr>
            <a:normAutofit/>
          </a:bodyPr>
          <a:lstStyle/>
          <a:p>
            <a:r>
              <a:rPr lang="en-US" altLang="zh-CN" sz="4000" dirty="0">
                <a:latin typeface="Times New Roman" panose="02020603050405020304" pitchFamily="18" charset="0"/>
                <a:cs typeface="Times New Roman" panose="02020603050405020304" pitchFamily="18" charset="0"/>
              </a:rPr>
              <a:t>Experiment-Brain </a:t>
            </a:r>
            <a:r>
              <a:rPr lang="en-US" altLang="zh-CN" sz="4000" dirty="0" err="1">
                <a:latin typeface="Times New Roman" panose="02020603050405020304" pitchFamily="18" charset="0"/>
                <a:cs typeface="Times New Roman" panose="02020603050405020304" pitchFamily="18" charset="0"/>
              </a:rPr>
              <a:t>tumour</a:t>
            </a:r>
            <a:r>
              <a:rPr lang="en-US" altLang="zh-CN" sz="4000" dirty="0">
                <a:latin typeface="Times New Roman" panose="02020603050405020304" pitchFamily="18" charset="0"/>
                <a:cs typeface="Times New Roman" panose="02020603050405020304" pitchFamily="18" charset="0"/>
              </a:rPr>
              <a:t> segmentation</a:t>
            </a:r>
            <a:endParaRPr lang="zh-CN" altLang="en-US" sz="4000" dirty="0">
              <a:latin typeface="Times New Roman" panose="02020603050405020304" pitchFamily="18" charset="0"/>
              <a:cs typeface="Times New Roman" panose="02020603050405020304" pitchFamily="18" charset="0"/>
            </a:endParaRPr>
          </a:p>
        </p:txBody>
      </p:sp>
      <p:sp>
        <p:nvSpPr>
          <p:cNvPr id="8" name="文本框 8">
            <a:extLst>
              <a:ext uri="{FF2B5EF4-FFF2-40B4-BE49-F238E27FC236}">
                <a16:creationId xmlns:a16="http://schemas.microsoft.com/office/drawing/2014/main" id="{8D5CE601-3FE2-4F4E-8AF6-C0CF9B321DC5}"/>
              </a:ext>
            </a:extLst>
          </p:cNvPr>
          <p:cNvSpPr txBox="1"/>
          <p:nvPr/>
        </p:nvSpPr>
        <p:spPr>
          <a:xfrm>
            <a:off x="1502924" y="1532145"/>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Network: </a:t>
            </a:r>
            <a:r>
              <a:rPr lang="en-US" altLang="zh-CN" sz="2000" dirty="0" err="1">
                <a:latin typeface="Times New Roman" panose="02020603050405020304" pitchFamily="18" charset="0"/>
                <a:cs typeface="Times New Roman" panose="02020603050405020304" pitchFamily="18" charset="0"/>
              </a:rPr>
              <a:t>Unet</a:t>
            </a:r>
            <a:r>
              <a:rPr lang="en-US" altLang="zh-CN"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10" name="文本框 8">
            <a:extLst>
              <a:ext uri="{FF2B5EF4-FFF2-40B4-BE49-F238E27FC236}">
                <a16:creationId xmlns:a16="http://schemas.microsoft.com/office/drawing/2014/main" id="{5339955E-FE8D-5343-8F34-533C1EE8AC4E}"/>
              </a:ext>
            </a:extLst>
          </p:cNvPr>
          <p:cNvSpPr txBox="1"/>
          <p:nvPr/>
        </p:nvSpPr>
        <p:spPr>
          <a:xfrm>
            <a:off x="1502924" y="1984459"/>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Dataset: </a:t>
            </a:r>
            <a:r>
              <a:rPr lang="en-US" sz="2000" dirty="0" err="1">
                <a:latin typeface="Times New Roman" panose="02020603050405020304" pitchFamily="18" charset="0"/>
                <a:cs typeface="Times New Roman" panose="02020603050405020304" pitchFamily="18" charset="0"/>
              </a:rPr>
              <a:t>BraTS</a:t>
            </a:r>
            <a:r>
              <a:rPr lang="en-US" sz="2000" dirty="0">
                <a:latin typeface="Times New Roman" panose="02020603050405020304" pitchFamily="18" charset="0"/>
                <a:cs typeface="Times New Roman" panose="02020603050405020304" pitchFamily="18" charset="0"/>
              </a:rPr>
              <a:t> 2017 challenge which consists of 285 subjects(four modalities). </a:t>
            </a:r>
          </a:p>
        </p:txBody>
      </p:sp>
      <p:sp>
        <p:nvSpPr>
          <p:cNvPr id="9" name="文本框 8">
            <a:extLst>
              <a:ext uri="{FF2B5EF4-FFF2-40B4-BE49-F238E27FC236}">
                <a16:creationId xmlns:a16="http://schemas.microsoft.com/office/drawing/2014/main" id="{56D6ED02-8D24-9D49-9057-C51F47DB9096}"/>
              </a:ext>
            </a:extLst>
          </p:cNvPr>
          <p:cNvSpPr txBox="1"/>
          <p:nvPr/>
        </p:nvSpPr>
        <p:spPr>
          <a:xfrm>
            <a:off x="1502924" y="2436773"/>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Implementation: </a:t>
            </a:r>
            <a:r>
              <a:rPr lang="en-US" altLang="zh-CN" sz="2000" dirty="0">
                <a:latin typeface="Times New Roman" panose="02020603050405020304" pitchFamily="18" charset="0"/>
                <a:cs typeface="Times New Roman" panose="02020603050405020304" pitchFamily="18" charset="0"/>
              </a:rPr>
              <a:t>Based on patch with size 64</a:t>
            </a:r>
            <a:r>
              <a:rPr lang="zh-CN" altLang="en-US" sz="2000" dirty="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64.</a:t>
            </a:r>
            <a:endParaRPr lang="en-US" sz="20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4745A2E0-EE54-4742-90BE-729CA40CE4BE}"/>
              </a:ext>
            </a:extLst>
          </p:cNvPr>
          <p:cNvPicPr>
            <a:picLocks noChangeAspect="1"/>
          </p:cNvPicPr>
          <p:nvPr/>
        </p:nvPicPr>
        <p:blipFill>
          <a:blip r:embed="rId3"/>
          <a:stretch>
            <a:fillRect/>
          </a:stretch>
        </p:blipFill>
        <p:spPr>
          <a:xfrm>
            <a:off x="1044904" y="3603793"/>
            <a:ext cx="10312400" cy="2692400"/>
          </a:xfrm>
          <a:prstGeom prst="rect">
            <a:avLst/>
          </a:prstGeom>
        </p:spPr>
      </p:pic>
    </p:spTree>
    <p:extLst>
      <p:ext uri="{BB962C8B-B14F-4D97-AF65-F5344CB8AC3E}">
        <p14:creationId xmlns:p14="http://schemas.microsoft.com/office/powerpoint/2010/main" val="28305966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199" y="365126"/>
            <a:ext cx="11490435" cy="1325563"/>
          </a:xfrm>
        </p:spPr>
        <p:txBody>
          <a:bodyPr>
            <a:normAutofit/>
          </a:bodyPr>
          <a:lstStyle/>
          <a:p>
            <a:r>
              <a:rPr lang="en-US" altLang="zh-CN" sz="4000" dirty="0">
                <a:latin typeface="Times New Roman" panose="02020603050405020304" pitchFamily="18" charset="0"/>
                <a:cs typeface="Times New Roman" panose="02020603050405020304" pitchFamily="18" charset="0"/>
              </a:rPr>
              <a:t>Experiment-Brain </a:t>
            </a:r>
            <a:r>
              <a:rPr lang="en-US" altLang="zh-CN" sz="4000" dirty="0" err="1">
                <a:latin typeface="Times New Roman" panose="02020603050405020304" pitchFamily="18" charset="0"/>
                <a:cs typeface="Times New Roman" panose="02020603050405020304" pitchFamily="18" charset="0"/>
              </a:rPr>
              <a:t>tumour</a:t>
            </a:r>
            <a:r>
              <a:rPr lang="en-US" altLang="zh-CN" sz="4000" dirty="0">
                <a:latin typeface="Times New Roman" panose="02020603050405020304" pitchFamily="18" charset="0"/>
                <a:cs typeface="Times New Roman" panose="02020603050405020304" pitchFamily="18" charset="0"/>
              </a:rPr>
              <a:t> segmentation</a:t>
            </a:r>
            <a:endParaRPr lang="zh-CN" altLang="en-US" sz="40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EA74AC59-0247-F143-8BE1-6B43E7D1D8B6}"/>
              </a:ext>
            </a:extLst>
          </p:cNvPr>
          <p:cNvPicPr>
            <a:picLocks noChangeAspect="1"/>
          </p:cNvPicPr>
          <p:nvPr/>
        </p:nvPicPr>
        <p:blipFill>
          <a:blip r:embed="rId3"/>
          <a:stretch>
            <a:fillRect/>
          </a:stretch>
        </p:blipFill>
        <p:spPr>
          <a:xfrm>
            <a:off x="965857" y="1321678"/>
            <a:ext cx="9461500" cy="3771900"/>
          </a:xfrm>
          <a:prstGeom prst="rect">
            <a:avLst/>
          </a:prstGeom>
        </p:spPr>
      </p:pic>
      <p:sp>
        <p:nvSpPr>
          <p:cNvPr id="11" name="文本框 8">
            <a:extLst>
              <a:ext uri="{FF2B5EF4-FFF2-40B4-BE49-F238E27FC236}">
                <a16:creationId xmlns:a16="http://schemas.microsoft.com/office/drawing/2014/main" id="{F18F3AB2-13AC-EA48-9A0B-070DA24E10EC}"/>
              </a:ext>
            </a:extLst>
          </p:cNvPr>
          <p:cNvSpPr txBox="1"/>
          <p:nvPr/>
        </p:nvSpPr>
        <p:spPr>
          <a:xfrm>
            <a:off x="838199" y="5239118"/>
            <a:ext cx="9753600" cy="707886"/>
          </a:xfrm>
          <a:prstGeom prst="rect">
            <a:avLst/>
          </a:prstGeom>
          <a:noFill/>
        </p:spPr>
        <p:txBody>
          <a:bodyPr wrap="square" rtlCol="0">
            <a:spAutoFit/>
          </a:bodyPr>
          <a:lstStyle/>
          <a:p>
            <a:pPr marL="285750" indent="-285750">
              <a:buFont typeface="Wingdings" panose="05000000000000000000" pitchFamily="2" charset="2"/>
              <a:buChar char="l"/>
            </a:pPr>
            <a:r>
              <a:rPr lang="en-US" sz="2000" dirty="0">
                <a:latin typeface="Times New Roman" panose="02020603050405020304" pitchFamily="18" charset="0"/>
                <a:cs typeface="Times New Roman" panose="02020603050405020304" pitchFamily="18" charset="0"/>
              </a:rPr>
              <a:t>Data augmentation decrease the segmentation accuracy.</a:t>
            </a:r>
          </a:p>
          <a:p>
            <a:pPr marL="285750" indent="-285750">
              <a:buFont typeface="Wingdings" panose="05000000000000000000" pitchFamily="2" charset="2"/>
              <a:buChar char="l"/>
            </a:pPr>
            <a:endParaRPr lang="zh-CN" altLang="en-US" sz="2000" dirty="0">
              <a:latin typeface="Times New Roman" panose="02020603050405020304" pitchFamily="18" charset="0"/>
              <a:cs typeface="Times New Roman" panose="02020603050405020304" pitchFamily="18" charset="0"/>
            </a:endParaRPr>
          </a:p>
        </p:txBody>
      </p:sp>
      <p:sp>
        <p:nvSpPr>
          <p:cNvPr id="13" name="文本框 8">
            <a:extLst>
              <a:ext uri="{FF2B5EF4-FFF2-40B4-BE49-F238E27FC236}">
                <a16:creationId xmlns:a16="http://schemas.microsoft.com/office/drawing/2014/main" id="{36ED81C0-BEF2-5749-9E28-380149C5071E}"/>
              </a:ext>
            </a:extLst>
          </p:cNvPr>
          <p:cNvSpPr txBox="1"/>
          <p:nvPr/>
        </p:nvSpPr>
        <p:spPr>
          <a:xfrm>
            <a:off x="838199" y="5650020"/>
            <a:ext cx="11180325"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dirty="0">
                <a:latin typeface="Times New Roman" panose="02020603050405020304" pitchFamily="18" charset="0"/>
                <a:cs typeface="Times New Roman" panose="02020603050405020304" pitchFamily="18" charset="0"/>
              </a:rPr>
              <a:t>SSP helps improve the result and CR is most useful.</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53177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3495975" y="2647241"/>
            <a:ext cx="5200049" cy="1858333"/>
          </a:xfrm>
        </p:spPr>
        <p:txBody>
          <a:bodyPr>
            <a:normAutofit fontScale="90000"/>
          </a:bodyPr>
          <a:lstStyle/>
          <a:p>
            <a:pPr algn="ctr"/>
            <a:r>
              <a:rPr lang="en-US" altLang="zh-CN" sz="8000" dirty="0">
                <a:latin typeface="Times New Roman" panose="02020603050405020304" pitchFamily="18" charset="0"/>
                <a:cs typeface="Times New Roman" panose="02020603050405020304" pitchFamily="18" charset="0"/>
              </a:rPr>
              <a:t>Thank you</a:t>
            </a:r>
            <a:br>
              <a:rPr lang="en-US" altLang="zh-CN" sz="8000" dirty="0">
                <a:latin typeface="Times New Roman" panose="02020603050405020304" pitchFamily="18" charset="0"/>
                <a:cs typeface="Times New Roman" panose="02020603050405020304" pitchFamily="18" charset="0"/>
              </a:rPr>
            </a:br>
            <a:r>
              <a:rPr lang="en-US" altLang="zh-CN" sz="6000" dirty="0">
                <a:latin typeface="Times New Roman" panose="02020603050405020304" pitchFamily="18" charset="0"/>
                <a:cs typeface="Times New Roman" panose="02020603050405020304" pitchFamily="18" charset="0"/>
              </a:rPr>
              <a:t>(Q&amp;A)</a:t>
            </a:r>
            <a:endParaRPr lang="zh-CN" altLang="en-US" sz="6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2688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200" y="365126"/>
            <a:ext cx="3526766" cy="1153124"/>
          </a:xfrm>
        </p:spPr>
        <p:txBody>
          <a:bodyPr>
            <a:normAutofit/>
          </a:bodyPr>
          <a:lstStyle/>
          <a:p>
            <a:r>
              <a:rPr lang="en-US" altLang="zh-CN" sz="4000" dirty="0">
                <a:latin typeface="Times New Roman" panose="02020603050405020304" pitchFamily="18" charset="0"/>
                <a:cs typeface="Times New Roman" panose="02020603050405020304" pitchFamily="18" charset="0"/>
              </a:rPr>
              <a:t>Background</a:t>
            </a:r>
            <a:endParaRPr lang="zh-CN" altLang="en-US" sz="4000"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764FB8A3-EF9C-4585-825E-0EDFB0CAEB73}"/>
              </a:ext>
            </a:extLst>
          </p:cNvPr>
          <p:cNvSpPr txBox="1"/>
          <p:nvPr/>
        </p:nvSpPr>
        <p:spPr>
          <a:xfrm>
            <a:off x="1759789" y="1784404"/>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Supervised</a:t>
            </a:r>
            <a:r>
              <a:rPr lang="zh-CN" altLang="en-US" sz="2000" b="1"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Learning: </a:t>
            </a:r>
            <a:r>
              <a:rPr lang="en-US" altLang="zh-CN" sz="2000" dirty="0">
                <a:latin typeface="Times New Roman" panose="02020603050405020304" pitchFamily="18" charset="0"/>
                <a:cs typeface="Times New Roman" panose="02020603050405020304" pitchFamily="18" charset="0"/>
              </a:rPr>
              <a:t>Large amount of labeled data.</a:t>
            </a:r>
            <a:endParaRPr lang="zh-CN" altLang="en-US" sz="2000" b="1"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8E6CC7FE-BFA1-4285-A2D3-F6C4C7E2E595}"/>
              </a:ext>
            </a:extLst>
          </p:cNvPr>
          <p:cNvSpPr txBox="1"/>
          <p:nvPr/>
        </p:nvSpPr>
        <p:spPr>
          <a:xfrm>
            <a:off x="1759787" y="2478494"/>
            <a:ext cx="8929287" cy="400110"/>
          </a:xfrm>
          <a:prstGeom prst="rect">
            <a:avLst/>
          </a:prstGeom>
          <a:noFill/>
        </p:spPr>
        <p:txBody>
          <a:bodyPr wrap="square" rtlCol="0">
            <a:spAutoFit/>
          </a:bodyPr>
          <a:lstStyle/>
          <a:p>
            <a:pPr marL="285750" indent="-285750">
              <a:buFont typeface="Wingdings" panose="05000000000000000000" pitchFamily="2" charset="2"/>
              <a:buChar char="l"/>
            </a:pPr>
            <a:r>
              <a:rPr lang="en-US" sz="2000" b="1" dirty="0">
                <a:latin typeface="Times New Roman" panose="02020603050405020304" pitchFamily="18" charset="0"/>
                <a:cs typeface="Times New Roman" panose="02020603050405020304" pitchFamily="18" charset="0"/>
              </a:rPr>
              <a:t>Unsupervised Learning</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C</a:t>
            </a:r>
            <a:r>
              <a:rPr lang="en-US" sz="2000" dirty="0">
                <a:latin typeface="Times New Roman" panose="02020603050405020304" pitchFamily="18" charset="0"/>
                <a:cs typeface="Times New Roman" panose="02020603050405020304" pitchFamily="18" charset="0"/>
              </a:rPr>
              <a:t>lustering</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with unlabeled data.</a:t>
            </a:r>
            <a:r>
              <a:rPr lang="zh-CN" altLang="en-US" sz="2000" dirty="0">
                <a:latin typeface="Times New Roman" panose="02020603050405020304" pitchFamily="18" charset="0"/>
                <a:cs typeface="Times New Roman" panose="02020603050405020304" pitchFamily="18" charset="0"/>
              </a:rPr>
              <a:t> </a:t>
            </a:r>
          </a:p>
        </p:txBody>
      </p:sp>
      <p:sp>
        <p:nvSpPr>
          <p:cNvPr id="20" name="文本框 19">
            <a:extLst>
              <a:ext uri="{FF2B5EF4-FFF2-40B4-BE49-F238E27FC236}">
                <a16:creationId xmlns:a16="http://schemas.microsoft.com/office/drawing/2014/main" id="{ECD1A92B-3385-411C-A948-336119A07DD4}"/>
              </a:ext>
            </a:extLst>
          </p:cNvPr>
          <p:cNvSpPr txBox="1"/>
          <p:nvPr/>
        </p:nvSpPr>
        <p:spPr>
          <a:xfrm>
            <a:off x="1759787" y="3172584"/>
            <a:ext cx="8929287" cy="400110"/>
          </a:xfrm>
          <a:prstGeom prst="rect">
            <a:avLst/>
          </a:prstGeom>
          <a:noFill/>
        </p:spPr>
        <p:txBody>
          <a:bodyPr wrap="square" rtlCol="0">
            <a:spAutoFit/>
          </a:bodyPr>
          <a:lstStyle/>
          <a:p>
            <a:pPr marL="285750" indent="-285750">
              <a:buFont typeface="Wingdings" panose="05000000000000000000" pitchFamily="2" charset="2"/>
              <a:buChar char="l"/>
            </a:pPr>
            <a:r>
              <a:rPr lang="en-US" sz="2000" b="1" dirty="0">
                <a:latin typeface="Times New Roman" panose="02020603050405020304" pitchFamily="18" charset="0"/>
                <a:cs typeface="Times New Roman" panose="02020603050405020304" pitchFamily="18" charset="0"/>
              </a:rPr>
              <a:t>Semi-supervised Learning </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Small</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amount</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of</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labeled</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data.</a:t>
            </a:r>
            <a:endParaRPr lang="zh-CN" altLang="en-US" sz="2000" dirty="0">
              <a:latin typeface="Times New Roman" panose="02020603050405020304" pitchFamily="18" charset="0"/>
              <a:cs typeface="Times New Roman" panose="02020603050405020304" pitchFamily="18" charset="0"/>
            </a:endParaRPr>
          </a:p>
        </p:txBody>
      </p:sp>
      <p:sp>
        <p:nvSpPr>
          <p:cNvPr id="13" name="文本框 19">
            <a:extLst>
              <a:ext uri="{FF2B5EF4-FFF2-40B4-BE49-F238E27FC236}">
                <a16:creationId xmlns:a16="http://schemas.microsoft.com/office/drawing/2014/main" id="{C61FDEF7-F6D2-534B-AE6D-DD88A25FBE2B}"/>
              </a:ext>
            </a:extLst>
          </p:cNvPr>
          <p:cNvSpPr txBox="1"/>
          <p:nvPr/>
        </p:nvSpPr>
        <p:spPr>
          <a:xfrm>
            <a:off x="1759787" y="3838848"/>
            <a:ext cx="8929287" cy="707886"/>
          </a:xfrm>
          <a:prstGeom prst="rect">
            <a:avLst/>
          </a:prstGeom>
          <a:noFill/>
        </p:spPr>
        <p:txBody>
          <a:bodyPr wrap="square" rtlCol="0">
            <a:spAutoFit/>
          </a:bodyPr>
          <a:lstStyle/>
          <a:p>
            <a:pPr marL="285750" indent="-285750">
              <a:buFont typeface="Wingdings" panose="05000000000000000000" pitchFamily="2" charset="2"/>
              <a:buChar char="l"/>
            </a:pPr>
            <a:r>
              <a:rPr lang="en-US" sz="2000" b="1" i="1" dirty="0">
                <a:latin typeface="Times New Roman" panose="02020603050405020304" pitchFamily="18" charset="0"/>
                <a:cs typeface="Times New Roman" panose="02020603050405020304" pitchFamily="18" charset="0"/>
              </a:rPr>
              <a:t>Self-supervised Learning </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Unsupervised</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Learning. Using </a:t>
            </a:r>
            <a:r>
              <a:rPr lang="en-US" altLang="zh-CN" sz="2000" b="1" dirty="0">
                <a:latin typeface="Times New Roman" panose="02020603050405020304" pitchFamily="18" charset="0"/>
                <a:cs typeface="Times New Roman" panose="02020603050405020304" pitchFamily="18" charset="0"/>
              </a:rPr>
              <a:t>pretext </a:t>
            </a:r>
            <a:r>
              <a:rPr lang="en-US" altLang="zh-CN" sz="2000" dirty="0">
                <a:latin typeface="Times New Roman" panose="02020603050405020304" pitchFamily="18" charset="0"/>
                <a:cs typeface="Times New Roman" panose="02020603050405020304" pitchFamily="18" charset="0"/>
              </a:rPr>
              <a:t>to help learn semantic image features </a:t>
            </a:r>
            <a:r>
              <a:rPr lang="en-US" sz="2000" dirty="0">
                <a:latin typeface="Times New Roman" panose="02020603050405020304" pitchFamily="18" charset="0"/>
                <a:cs typeface="Times New Roman" panose="02020603050405020304" pitchFamily="18" charset="0"/>
              </a:rPr>
              <a:t>to initialize</a:t>
            </a:r>
            <a:r>
              <a:rPr lang="en-US" dirty="0"/>
              <a:t> </a:t>
            </a:r>
            <a:r>
              <a:rPr lang="en-US" sz="2000" dirty="0">
                <a:latin typeface="Times New Roman" panose="02020603050405020304" pitchFamily="18" charset="0"/>
                <a:cs typeface="Times New Roman" panose="02020603050405020304" pitchFamily="18" charset="0"/>
              </a:rPr>
              <a:t> the subsequent task.</a:t>
            </a:r>
          </a:p>
        </p:txBody>
      </p:sp>
    </p:spTree>
    <p:extLst>
      <p:ext uri="{BB962C8B-B14F-4D97-AF65-F5344CB8AC3E}">
        <p14:creationId xmlns:p14="http://schemas.microsoft.com/office/powerpoint/2010/main" val="1218343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8200" y="365126"/>
            <a:ext cx="3526766" cy="1153124"/>
          </a:xfrm>
        </p:spPr>
        <p:txBody>
          <a:bodyPr>
            <a:normAutofit/>
          </a:bodyPr>
          <a:lstStyle/>
          <a:p>
            <a:r>
              <a:rPr lang="en-US" altLang="zh-CN" sz="4000" dirty="0">
                <a:latin typeface="Times New Roman" panose="02020603050405020304" pitchFamily="18" charset="0"/>
                <a:cs typeface="Times New Roman" panose="02020603050405020304" pitchFamily="18" charset="0"/>
              </a:rPr>
              <a:t>Introduction</a:t>
            </a:r>
            <a:endParaRPr lang="zh-CN" altLang="en-US" sz="4000"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764FB8A3-EF9C-4585-825E-0EDFB0CAEB73}"/>
              </a:ext>
            </a:extLst>
          </p:cNvPr>
          <p:cNvSpPr txBox="1"/>
          <p:nvPr/>
        </p:nvSpPr>
        <p:spPr>
          <a:xfrm>
            <a:off x="1759789" y="1784404"/>
            <a:ext cx="975360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Jigsaw puzzles: </a:t>
            </a:r>
            <a:r>
              <a:rPr lang="en-US" altLang="zh-CN" sz="2000" dirty="0">
                <a:latin typeface="Times New Roman" panose="02020603050405020304" pitchFamily="18" charset="0"/>
                <a:cs typeface="Times New Roman" panose="02020603050405020304" pitchFamily="18" charset="0"/>
              </a:rPr>
              <a:t>re-assemble the separated and mixed tiles.</a:t>
            </a:r>
            <a:endParaRPr lang="zh-CN" altLang="en-US" sz="2000"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8E6CC7FE-BFA1-4285-A2D3-F6C4C7E2E595}"/>
              </a:ext>
            </a:extLst>
          </p:cNvPr>
          <p:cNvSpPr txBox="1"/>
          <p:nvPr/>
        </p:nvSpPr>
        <p:spPr>
          <a:xfrm>
            <a:off x="1759787" y="2478494"/>
            <a:ext cx="8929287"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Rubik’s cube:  </a:t>
            </a:r>
            <a:r>
              <a:rPr lang="en-US" altLang="zh-CN" sz="2000" dirty="0">
                <a:latin typeface="Times New Roman" panose="02020603050405020304" pitchFamily="18" charset="0"/>
                <a:cs typeface="Times New Roman" panose="02020603050405020304" pitchFamily="18" charset="0"/>
              </a:rPr>
              <a:t>cube ordering and cube orientation(previous work).</a:t>
            </a:r>
            <a:endParaRPr lang="zh-CN" altLang="en-US" sz="2000" dirty="0">
              <a:latin typeface="Times New Roman" panose="02020603050405020304" pitchFamily="18" charset="0"/>
              <a:cs typeface="Times New Roman" panose="02020603050405020304" pitchFamily="18" charset="0"/>
            </a:endParaRPr>
          </a:p>
        </p:txBody>
      </p:sp>
      <p:sp>
        <p:nvSpPr>
          <p:cNvPr id="8" name="文本框 10">
            <a:extLst>
              <a:ext uri="{FF2B5EF4-FFF2-40B4-BE49-F238E27FC236}">
                <a16:creationId xmlns:a16="http://schemas.microsoft.com/office/drawing/2014/main" id="{8076E5CE-F3CF-5C43-B375-4BA13037ADA7}"/>
              </a:ext>
            </a:extLst>
          </p:cNvPr>
          <p:cNvSpPr txBox="1"/>
          <p:nvPr/>
        </p:nvSpPr>
        <p:spPr>
          <a:xfrm>
            <a:off x="1759786" y="3172584"/>
            <a:ext cx="8929287"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Rubik’s cube+: </a:t>
            </a:r>
            <a:r>
              <a:rPr lang="en-US" altLang="zh-CN" sz="2000" dirty="0">
                <a:latin typeface="Times New Roman" panose="02020603050405020304" pitchFamily="18" charset="0"/>
                <a:cs typeface="Times New Roman" panose="02020603050405020304" pitchFamily="18" charset="0"/>
              </a:rPr>
              <a:t>Rubik’s cube</a:t>
            </a:r>
            <a:r>
              <a:rPr lang="en-US" altLang="zh-CN" sz="2000" b="1" dirty="0">
                <a:latin typeface="Times New Roman" panose="02020603050405020304" pitchFamily="18" charset="0"/>
                <a:cs typeface="Times New Roman" panose="02020603050405020304" pitchFamily="18" charset="0"/>
              </a:rPr>
              <a:t> + masking identification</a:t>
            </a:r>
            <a:r>
              <a:rPr lang="en-US" altLang="zh-CN" sz="2000"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  </a:t>
            </a:r>
            <a:endParaRPr lang="zh-CN" altLang="en-US" sz="2000" b="1" dirty="0">
              <a:latin typeface="Times New Roman" panose="02020603050405020304" pitchFamily="18" charset="0"/>
              <a:cs typeface="Times New Roman" panose="02020603050405020304" pitchFamily="18" charset="0"/>
            </a:endParaRPr>
          </a:p>
        </p:txBody>
      </p:sp>
      <p:sp>
        <p:nvSpPr>
          <p:cNvPr id="10" name="文本框 10">
            <a:extLst>
              <a:ext uri="{FF2B5EF4-FFF2-40B4-BE49-F238E27FC236}">
                <a16:creationId xmlns:a16="http://schemas.microsoft.com/office/drawing/2014/main" id="{585DA3A7-5F2E-354A-B648-6F7EFB452D5F}"/>
              </a:ext>
            </a:extLst>
          </p:cNvPr>
          <p:cNvSpPr txBox="1"/>
          <p:nvPr/>
        </p:nvSpPr>
        <p:spPr>
          <a:xfrm>
            <a:off x="1759784" y="3834973"/>
            <a:ext cx="8929287"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3D data: </a:t>
            </a:r>
            <a:r>
              <a:rPr lang="en-US" altLang="zh-CN" sz="2000" dirty="0">
                <a:latin typeface="Times New Roman" panose="02020603050405020304" pitchFamily="18" charset="0"/>
                <a:cs typeface="Times New Roman" panose="02020603050405020304" pitchFamily="18" charset="0"/>
              </a:rPr>
              <a:t>Recover Rubik’s cube.</a:t>
            </a:r>
            <a:r>
              <a:rPr lang="en-US" altLang="zh-CN" sz="2000" b="1" dirty="0">
                <a:latin typeface="Times New Roman" panose="02020603050405020304" pitchFamily="18" charset="0"/>
                <a:cs typeface="Times New Roman" panose="02020603050405020304" pitchFamily="18" charset="0"/>
              </a:rPr>
              <a:t> </a:t>
            </a:r>
            <a:endParaRPr lang="zh-CN" altLang="en-US" sz="2000" b="1" dirty="0">
              <a:latin typeface="Times New Roman" panose="02020603050405020304" pitchFamily="18" charset="0"/>
              <a:cs typeface="Times New Roman" panose="02020603050405020304" pitchFamily="18" charset="0"/>
            </a:endParaRPr>
          </a:p>
        </p:txBody>
      </p:sp>
      <p:sp>
        <p:nvSpPr>
          <p:cNvPr id="12" name="文本框 10">
            <a:extLst>
              <a:ext uri="{FF2B5EF4-FFF2-40B4-BE49-F238E27FC236}">
                <a16:creationId xmlns:a16="http://schemas.microsoft.com/office/drawing/2014/main" id="{2DA725CD-D450-6F49-A03F-A4947F560902}"/>
              </a:ext>
            </a:extLst>
          </p:cNvPr>
          <p:cNvSpPr txBox="1"/>
          <p:nvPr/>
        </p:nvSpPr>
        <p:spPr>
          <a:xfrm>
            <a:off x="1759784" y="4529063"/>
            <a:ext cx="8929287"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Main purpose: </a:t>
            </a:r>
            <a:r>
              <a:rPr lang="en-US" altLang="zh-CN" sz="2000" dirty="0">
                <a:latin typeface="Times New Roman" panose="02020603050405020304" pitchFamily="18" charset="0"/>
                <a:cs typeface="Times New Roman" panose="02020603050405020304" pitchFamily="18" charset="0"/>
              </a:rPr>
              <a:t>Leverage more spatial info &amp; yield more robust feature.</a:t>
            </a:r>
            <a:r>
              <a:rPr lang="en-US" altLang="zh-CN" sz="2000" b="1" dirty="0">
                <a:latin typeface="Times New Roman" panose="02020603050405020304" pitchFamily="18" charset="0"/>
                <a:cs typeface="Times New Roman" panose="02020603050405020304" pitchFamily="18" charset="0"/>
              </a:rPr>
              <a:t> </a:t>
            </a:r>
            <a:endParaRPr lang="zh-CN" alt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6445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pic>
        <p:nvPicPr>
          <p:cNvPr id="1025" name="Picture 1" descr="page3image54878128">
            <a:extLst>
              <a:ext uri="{FF2B5EF4-FFF2-40B4-BE49-F238E27FC236}">
                <a16:creationId xmlns:a16="http://schemas.microsoft.com/office/drawing/2014/main" id="{00F89BBC-0380-1D41-AAF4-ECE1D7A96C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379" y="957380"/>
            <a:ext cx="11911531" cy="5900620"/>
          </a:xfrm>
          <a:prstGeom prst="rect">
            <a:avLst/>
          </a:prstGeom>
          <a:noFill/>
          <a:extLst>
            <a:ext uri="{909E8E84-426E-40DD-AFC4-6F175D3DCCD1}">
              <a14:hiddenFill xmlns:a14="http://schemas.microsoft.com/office/drawing/2010/main">
                <a:solidFill>
                  <a:srgbClr val="FFFFFF"/>
                </a:solidFill>
              </a14:hiddenFill>
            </a:ext>
          </a:extLst>
        </p:spPr>
      </p:pic>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7682" y="168554"/>
            <a:ext cx="3526766" cy="1153124"/>
          </a:xfrm>
        </p:spPr>
        <p:txBody>
          <a:bodyPr>
            <a:normAutofit/>
          </a:bodyPr>
          <a:lstStyle/>
          <a:p>
            <a:r>
              <a:rPr lang="en-US" altLang="zh-CN" sz="4000" dirty="0">
                <a:latin typeface="Times New Roman" panose="02020603050405020304" pitchFamily="18" charset="0"/>
                <a:cs typeface="Times New Roman" panose="02020603050405020304" pitchFamily="18" charset="0"/>
              </a:rPr>
              <a:t>Method</a:t>
            </a:r>
            <a:endParaRPr lang="zh-CN" altLang="en-US"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8007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pic>
        <p:nvPicPr>
          <p:cNvPr id="1025" name="Picture 1" descr="page3image54878128">
            <a:extLst>
              <a:ext uri="{FF2B5EF4-FFF2-40B4-BE49-F238E27FC236}">
                <a16:creationId xmlns:a16="http://schemas.microsoft.com/office/drawing/2014/main" id="{00F89BBC-0380-1D41-AAF4-ECE1D7A96C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379" y="957380"/>
            <a:ext cx="11911531" cy="5900620"/>
          </a:xfrm>
          <a:prstGeom prst="rect">
            <a:avLst/>
          </a:prstGeom>
          <a:noFill/>
          <a:extLst>
            <a:ext uri="{909E8E84-426E-40DD-AFC4-6F175D3DCCD1}">
              <a14:hiddenFill xmlns:a14="http://schemas.microsoft.com/office/drawing/2010/main">
                <a:solidFill>
                  <a:srgbClr val="FFFFFF"/>
                </a:solidFill>
              </a14:hiddenFill>
            </a:ext>
          </a:extLst>
        </p:spPr>
      </p:pic>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7682" y="168554"/>
            <a:ext cx="3526766" cy="1153124"/>
          </a:xfrm>
        </p:spPr>
        <p:txBody>
          <a:bodyPr>
            <a:normAutofit/>
          </a:bodyPr>
          <a:lstStyle/>
          <a:p>
            <a:r>
              <a:rPr lang="en-US" altLang="zh-CN" sz="4000" dirty="0">
                <a:latin typeface="Times New Roman" panose="02020603050405020304" pitchFamily="18" charset="0"/>
                <a:cs typeface="Times New Roman" panose="02020603050405020304" pitchFamily="18" charset="0"/>
              </a:rPr>
              <a:t>Method</a:t>
            </a:r>
            <a:endParaRPr lang="zh-CN" altLang="en-US" sz="40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77C5BD05-531F-324C-8241-CB25D2AD0540}"/>
              </a:ext>
            </a:extLst>
          </p:cNvPr>
          <p:cNvSpPr/>
          <p:nvPr/>
        </p:nvSpPr>
        <p:spPr>
          <a:xfrm>
            <a:off x="344379" y="982307"/>
            <a:ext cx="3813284" cy="5332768"/>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092417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pic>
        <p:nvPicPr>
          <p:cNvPr id="1025" name="Picture 1" descr="page3image54878128">
            <a:extLst>
              <a:ext uri="{FF2B5EF4-FFF2-40B4-BE49-F238E27FC236}">
                <a16:creationId xmlns:a16="http://schemas.microsoft.com/office/drawing/2014/main" id="{00F89BBC-0380-1D41-AAF4-ECE1D7A96C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379" y="957380"/>
            <a:ext cx="11911531" cy="5900620"/>
          </a:xfrm>
          <a:prstGeom prst="rect">
            <a:avLst/>
          </a:prstGeom>
          <a:noFill/>
          <a:extLst>
            <a:ext uri="{909E8E84-426E-40DD-AFC4-6F175D3DCCD1}">
              <a14:hiddenFill xmlns:a14="http://schemas.microsoft.com/office/drawing/2010/main">
                <a:solidFill>
                  <a:srgbClr val="FFFFFF"/>
                </a:solidFill>
              </a14:hiddenFill>
            </a:ext>
          </a:extLst>
        </p:spPr>
      </p:pic>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7682" y="168554"/>
            <a:ext cx="3526766" cy="1153124"/>
          </a:xfrm>
        </p:spPr>
        <p:txBody>
          <a:bodyPr>
            <a:normAutofit/>
          </a:bodyPr>
          <a:lstStyle/>
          <a:p>
            <a:r>
              <a:rPr lang="en-US" altLang="zh-CN" sz="4000" dirty="0">
                <a:latin typeface="Times New Roman" panose="02020603050405020304" pitchFamily="18" charset="0"/>
                <a:cs typeface="Times New Roman" panose="02020603050405020304" pitchFamily="18" charset="0"/>
              </a:rPr>
              <a:t>Method</a:t>
            </a:r>
            <a:endParaRPr lang="zh-CN" altLang="en-US" sz="40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0AD84A54-87E3-264C-84FE-41C8E49D8BDC}"/>
              </a:ext>
            </a:extLst>
          </p:cNvPr>
          <p:cNvSpPr/>
          <p:nvPr/>
        </p:nvSpPr>
        <p:spPr>
          <a:xfrm>
            <a:off x="344379" y="982307"/>
            <a:ext cx="3813284" cy="5332768"/>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Rectangle 6">
            <a:extLst>
              <a:ext uri="{FF2B5EF4-FFF2-40B4-BE49-F238E27FC236}">
                <a16:creationId xmlns:a16="http://schemas.microsoft.com/office/drawing/2014/main" id="{C9237C20-9026-964F-B4B0-26A9BCF74277}"/>
              </a:ext>
            </a:extLst>
          </p:cNvPr>
          <p:cNvSpPr/>
          <p:nvPr/>
        </p:nvSpPr>
        <p:spPr>
          <a:xfrm>
            <a:off x="4227104" y="0"/>
            <a:ext cx="8640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w="0"/>
              <a:solidFill>
                <a:schemeClr val="tx1"/>
              </a:solidFill>
              <a:effectLst>
                <a:outerShdw blurRad="38100" dist="19050" dir="2700000" algn="tl" rotWithShape="0">
                  <a:schemeClr val="dk1">
                    <a:alpha val="40000"/>
                  </a:schemeClr>
                </a:outerShdw>
              </a:effectLst>
            </a:endParaRPr>
          </a:p>
        </p:txBody>
      </p:sp>
      <p:sp>
        <p:nvSpPr>
          <p:cNvPr id="8" name="Rectangle 7">
            <a:extLst>
              <a:ext uri="{FF2B5EF4-FFF2-40B4-BE49-F238E27FC236}">
                <a16:creationId xmlns:a16="http://schemas.microsoft.com/office/drawing/2014/main" id="{994054D1-C078-B84B-9949-9B934C6CC7F9}"/>
              </a:ext>
            </a:extLst>
          </p:cNvPr>
          <p:cNvSpPr/>
          <p:nvPr/>
        </p:nvSpPr>
        <p:spPr>
          <a:xfrm>
            <a:off x="2516183" y="6476692"/>
            <a:ext cx="1848265" cy="3813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839272FE-CEAB-CF43-9824-0D22A465B0C8}"/>
              </a:ext>
            </a:extLst>
          </p:cNvPr>
          <p:cNvSpPr txBox="1"/>
          <p:nvPr/>
        </p:nvSpPr>
        <p:spPr>
          <a:xfrm>
            <a:off x="4269145" y="951938"/>
            <a:ext cx="7818820"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Data Preprocess: </a:t>
            </a:r>
            <a:r>
              <a:rPr lang="en-US" altLang="zh-CN" sz="2000" dirty="0">
                <a:latin typeface="Times New Roman" panose="02020603050405020304" pitchFamily="18" charset="0"/>
                <a:cs typeface="Times New Roman" panose="02020603050405020304" pitchFamily="18" charset="0"/>
              </a:rPr>
              <a:t>Gap between 2 adjacent cubes. Normalized to [-1,1].</a:t>
            </a:r>
            <a:endParaRPr lang="zh-CN" altLang="en-US" sz="2000" dirty="0">
              <a:latin typeface="Times New Roman" panose="02020603050405020304" pitchFamily="18" charset="0"/>
              <a:cs typeface="Times New Roman" panose="02020603050405020304" pitchFamily="18" charset="0"/>
            </a:endParaRPr>
          </a:p>
        </p:txBody>
      </p:sp>
      <p:sp>
        <p:nvSpPr>
          <p:cNvPr id="10" name="文本框 8">
            <a:extLst>
              <a:ext uri="{FF2B5EF4-FFF2-40B4-BE49-F238E27FC236}">
                <a16:creationId xmlns:a16="http://schemas.microsoft.com/office/drawing/2014/main" id="{C276DEE7-BF30-3D4C-8866-00F7BAE9B611}"/>
              </a:ext>
            </a:extLst>
          </p:cNvPr>
          <p:cNvSpPr txBox="1"/>
          <p:nvPr/>
        </p:nvSpPr>
        <p:spPr>
          <a:xfrm>
            <a:off x="4269145" y="1661049"/>
            <a:ext cx="7818820"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Cube Ordering: </a:t>
            </a:r>
            <a:r>
              <a:rPr lang="en-US" altLang="zh-CN" sz="2000" dirty="0">
                <a:latin typeface="Times New Roman" panose="02020603050405020304" pitchFamily="18" charset="0"/>
                <a:cs typeface="Times New Roman" panose="02020603050405020304" pitchFamily="18" charset="0"/>
              </a:rPr>
              <a:t>Rearrange to 2</a:t>
            </a:r>
            <a:r>
              <a:rPr lang="en-CN" sz="2000" dirty="0">
                <a:latin typeface="Times New Roman" panose="02020603050405020304" pitchFamily="18" charset="0"/>
                <a:cs typeface="Times New Roman" panose="02020603050405020304" pitchFamily="18" charset="0"/>
              </a:rPr>
              <a:t>×2×2. The permutation of it is :</a:t>
            </a: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229066BF-F0B0-7C44-B27F-ECD491B05AD7}"/>
                  </a:ext>
                </a:extLst>
              </p:cNvPr>
              <p:cNvSpPr txBox="1"/>
              <p:nvPr/>
            </p:nvSpPr>
            <p:spPr>
              <a:xfrm>
                <a:off x="6462009" y="2370242"/>
                <a:ext cx="2170152" cy="276999"/>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𝑃</m:t>
                      </m:r>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𝑃</m:t>
                          </m:r>
                        </m:e>
                        <m:sub>
                          <m:r>
                            <a:rPr kumimoji="1" lang="en-US" altLang="zh-CN" b="0" i="1" smtClean="0">
                              <a:latin typeface="Cambria Math" panose="02040503050406030204" pitchFamily="18" charset="0"/>
                            </a:rPr>
                            <m:t>1</m:t>
                          </m:r>
                        </m:sub>
                      </m:sSub>
                      <m:r>
                        <a:rPr kumimoji="1" lang="en-US" altLang="zh-CN" b="0" i="1" smtClean="0">
                          <a:latin typeface="Cambria Math" panose="02040503050406030204" pitchFamily="18" charset="0"/>
                        </a:rPr>
                        <m:t>,</m:t>
                      </m:r>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𝑃</m:t>
                          </m:r>
                        </m:e>
                        <m:sub>
                          <m:r>
                            <a:rPr kumimoji="1" lang="en-US" altLang="zh-CN" b="0" i="1" smtClean="0">
                              <a:latin typeface="Cambria Math" panose="02040503050406030204" pitchFamily="18" charset="0"/>
                            </a:rPr>
                            <m:t>2</m:t>
                          </m:r>
                        </m:sub>
                      </m:sSub>
                      <m:r>
                        <a:rPr kumimoji="1" lang="en-US" altLang="zh-CN" b="0" i="1" smtClean="0">
                          <a:latin typeface="Cambria Math" panose="02040503050406030204" pitchFamily="18" charset="0"/>
                        </a:rPr>
                        <m:t>,…,</m:t>
                      </m:r>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𝑃</m:t>
                          </m:r>
                        </m:e>
                        <m:sub>
                          <m:r>
                            <a:rPr kumimoji="1" lang="en-US" altLang="zh-CN" b="0" i="1" smtClean="0">
                              <a:latin typeface="Cambria Math" panose="02040503050406030204" pitchFamily="18" charset="0"/>
                            </a:rPr>
                            <m:t>8!</m:t>
                          </m:r>
                        </m:sub>
                      </m:sSub>
                      <m:r>
                        <a:rPr kumimoji="1" lang="en-US" altLang="zh-CN" b="0" i="1" smtClean="0">
                          <a:latin typeface="Cambria Math" panose="02040503050406030204" pitchFamily="18" charset="0"/>
                        </a:rPr>
                        <m:t>)</m:t>
                      </m:r>
                    </m:oMath>
                  </m:oMathPara>
                </a14:m>
                <a:endParaRPr kumimoji="1" lang="zh-CN" altLang="en-US" dirty="0"/>
              </a:p>
            </p:txBody>
          </p:sp>
        </mc:Choice>
        <mc:Fallback>
          <p:sp>
            <p:nvSpPr>
              <p:cNvPr id="2" name="TextBox 1">
                <a:extLst>
                  <a:ext uri="{FF2B5EF4-FFF2-40B4-BE49-F238E27FC236}">
                    <a16:creationId xmlns:a16="http://schemas.microsoft.com/office/drawing/2014/main" id="{229066BF-F0B0-7C44-B27F-ECD491B05AD7}"/>
                  </a:ext>
                </a:extLst>
              </p:cNvPr>
              <p:cNvSpPr txBox="1">
                <a:spLocks noRot="1" noChangeAspect="1" noMove="1" noResize="1" noEditPoints="1" noAdjustHandles="1" noChangeArrowheads="1" noChangeShapeType="1" noTextEdit="1"/>
              </p:cNvSpPr>
              <p:nvPr/>
            </p:nvSpPr>
            <p:spPr>
              <a:xfrm>
                <a:off x="6462009" y="2370242"/>
                <a:ext cx="2170152" cy="276999"/>
              </a:xfrm>
              <a:prstGeom prst="rect">
                <a:avLst/>
              </a:prstGeom>
              <a:blipFill>
                <a:blip r:embed="rId4"/>
                <a:stretch>
                  <a:fillRect b="-34783"/>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文本框 8">
                <a:extLst>
                  <a:ext uri="{FF2B5EF4-FFF2-40B4-BE49-F238E27FC236}">
                    <a16:creationId xmlns:a16="http://schemas.microsoft.com/office/drawing/2014/main" id="{5BB4874B-C976-744C-AB68-D62B809DCE5F}"/>
                  </a:ext>
                </a:extLst>
              </p:cNvPr>
              <p:cNvSpPr txBox="1"/>
              <p:nvPr/>
            </p:nvSpPr>
            <p:spPr>
              <a:xfrm>
                <a:off x="6096000" y="2956242"/>
                <a:ext cx="781882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Select </a:t>
                </a:r>
                <a14:m>
                  <m:oMath xmlns:m="http://schemas.openxmlformats.org/officeDocument/2006/math">
                    <m:r>
                      <a:rPr lang="en-US" sz="2000" b="0" i="1" smtClean="0">
                        <a:latin typeface="Cambria Math" panose="02040503050406030204" pitchFamily="18" charset="0"/>
                        <a:cs typeface="Times New Roman" panose="02020603050405020304" pitchFamily="18" charset="0"/>
                      </a:rPr>
                      <m:t>𝐾</m:t>
                    </m:r>
                  </m:oMath>
                </a14:m>
                <a:r>
                  <a:rPr lang="en-CN" sz="2000" dirty="0">
                    <a:latin typeface="Times New Roman" panose="02020603050405020304" pitchFamily="18" charset="0"/>
                    <a:cs typeface="Times New Roman" panose="02020603050405020304" pitchFamily="18" charset="0"/>
                  </a:rPr>
                  <a:t> permutaions with Hamming distance from </a:t>
                </a:r>
                <a14:m>
                  <m:oMath xmlns:m="http://schemas.openxmlformats.org/officeDocument/2006/math">
                    <m:r>
                      <a:rPr kumimoji="1" lang="en-US" altLang="zh-CN" sz="2000" i="1">
                        <a:latin typeface="Cambria Math" panose="02040503050406030204" pitchFamily="18" charset="0"/>
                      </a:rPr>
                      <m:t>𝑃</m:t>
                    </m:r>
                    <m:r>
                      <a:rPr kumimoji="1" lang="en-US" altLang="zh-CN" sz="2000" b="0" i="0" smtClean="0">
                        <a:latin typeface="Cambria Math" panose="02040503050406030204" pitchFamily="18" charset="0"/>
                      </a:rPr>
                      <m:t>.</m:t>
                    </m:r>
                  </m:oMath>
                </a14:m>
                <a:endParaRPr lang="en-CN" sz="2000" dirty="0">
                  <a:latin typeface="Times New Roman" panose="02020603050405020304" pitchFamily="18" charset="0"/>
                  <a:cs typeface="Times New Roman" panose="02020603050405020304" pitchFamily="18" charset="0"/>
                </a:endParaRPr>
              </a:p>
            </p:txBody>
          </p:sp>
        </mc:Choice>
        <mc:Fallback>
          <p:sp>
            <p:nvSpPr>
              <p:cNvPr id="11" name="文本框 8">
                <a:extLst>
                  <a:ext uri="{FF2B5EF4-FFF2-40B4-BE49-F238E27FC236}">
                    <a16:creationId xmlns:a16="http://schemas.microsoft.com/office/drawing/2014/main" id="{5BB4874B-C976-744C-AB68-D62B809DCE5F}"/>
                  </a:ext>
                </a:extLst>
              </p:cNvPr>
              <p:cNvSpPr txBox="1">
                <a:spLocks noRot="1" noChangeAspect="1" noMove="1" noResize="1" noEditPoints="1" noAdjustHandles="1" noChangeArrowheads="1" noChangeShapeType="1" noTextEdit="1"/>
              </p:cNvSpPr>
              <p:nvPr/>
            </p:nvSpPr>
            <p:spPr>
              <a:xfrm>
                <a:off x="6096000" y="2956242"/>
                <a:ext cx="7818820" cy="400110"/>
              </a:xfrm>
              <a:prstGeom prst="rect">
                <a:avLst/>
              </a:prstGeom>
              <a:blipFill>
                <a:blip r:embed="rId5"/>
                <a:stretch>
                  <a:fillRect l="-812" t="-9091" b="-24242"/>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3" name="文本框 8">
                <a:extLst>
                  <a:ext uri="{FF2B5EF4-FFF2-40B4-BE49-F238E27FC236}">
                    <a16:creationId xmlns:a16="http://schemas.microsoft.com/office/drawing/2014/main" id="{25A0AFB5-DA68-6740-9BBC-932103C3BDA2}"/>
                  </a:ext>
                </a:extLst>
              </p:cNvPr>
              <p:cNvSpPr txBox="1"/>
              <p:nvPr/>
            </p:nvSpPr>
            <p:spPr>
              <a:xfrm>
                <a:off x="4269145" y="3570511"/>
                <a:ext cx="7818820"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Loss: </a:t>
                </a:r>
                <a:r>
                  <a:rPr lang="en-US" altLang="zh-CN" sz="2000" dirty="0">
                    <a:latin typeface="Times New Roman" panose="02020603050405020304" pitchFamily="18" charset="0"/>
                    <a:cs typeface="Times New Roman" panose="02020603050405020304" pitchFamily="18" charset="0"/>
                  </a:rPr>
                  <a:t>cube ordering is seen as a classification task with </a:t>
                </a:r>
                <a14:m>
                  <m:oMath xmlns:m="http://schemas.openxmlformats.org/officeDocument/2006/math">
                    <m:r>
                      <a:rPr lang="en-US" sz="2000" i="1">
                        <a:latin typeface="Cambria Math" panose="02040503050406030204" pitchFamily="18" charset="0"/>
                        <a:cs typeface="Times New Roman" panose="02020603050405020304" pitchFamily="18" charset="0"/>
                      </a:rPr>
                      <m:t>𝐾</m:t>
                    </m:r>
                  </m:oMath>
                </a14:m>
                <a:r>
                  <a:rPr lang="en-CN" sz="2000" dirty="0">
                    <a:latin typeface="Times New Roman" panose="02020603050405020304" pitchFamily="18" charset="0"/>
                    <a:cs typeface="Times New Roman" panose="02020603050405020304" pitchFamily="18" charset="0"/>
                  </a:rPr>
                  <a:t> categories.</a:t>
                </a:r>
              </a:p>
            </p:txBody>
          </p:sp>
        </mc:Choice>
        <mc:Fallback>
          <p:sp>
            <p:nvSpPr>
              <p:cNvPr id="13" name="文本框 8">
                <a:extLst>
                  <a:ext uri="{FF2B5EF4-FFF2-40B4-BE49-F238E27FC236}">
                    <a16:creationId xmlns:a16="http://schemas.microsoft.com/office/drawing/2014/main" id="{25A0AFB5-DA68-6740-9BBC-932103C3BDA2}"/>
                  </a:ext>
                </a:extLst>
              </p:cNvPr>
              <p:cNvSpPr txBox="1">
                <a:spLocks noRot="1" noChangeAspect="1" noMove="1" noResize="1" noEditPoints="1" noAdjustHandles="1" noChangeArrowheads="1" noChangeShapeType="1" noTextEdit="1"/>
              </p:cNvSpPr>
              <p:nvPr/>
            </p:nvSpPr>
            <p:spPr>
              <a:xfrm>
                <a:off x="4269145" y="3570511"/>
                <a:ext cx="7818820" cy="400110"/>
              </a:xfrm>
              <a:prstGeom prst="rect">
                <a:avLst/>
              </a:prstGeom>
              <a:blipFill>
                <a:blip r:embed="rId6"/>
                <a:stretch>
                  <a:fillRect l="-812" t="-9375" b="-28125"/>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135BF9C5-7D52-A444-910C-835EB0DA8094}"/>
                  </a:ext>
                </a:extLst>
              </p:cNvPr>
              <p:cNvSpPr txBox="1"/>
              <p:nvPr/>
            </p:nvSpPr>
            <p:spPr>
              <a:xfrm>
                <a:off x="6462009" y="4279622"/>
                <a:ext cx="2170152" cy="808042"/>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𝐿</m:t>
                          </m:r>
                        </m:e>
                        <m:sub>
                          <m:r>
                            <a:rPr kumimoji="1" lang="en-US" altLang="zh-CN" b="0" i="1" smtClean="0">
                              <a:latin typeface="Cambria Math" panose="02040503050406030204" pitchFamily="18" charset="0"/>
                            </a:rPr>
                            <m:t>𝑝</m:t>
                          </m:r>
                        </m:sub>
                      </m:sSub>
                      <m:r>
                        <a:rPr kumimoji="1" lang="en-US" altLang="zh-CN" b="0" i="1" smtClean="0">
                          <a:latin typeface="Cambria Math" panose="02040503050406030204" pitchFamily="18" charset="0"/>
                        </a:rPr>
                        <m:t>=−</m:t>
                      </m:r>
                      <m:nary>
                        <m:naryPr>
                          <m:chr m:val="∑"/>
                          <m:ctrlPr>
                            <a:rPr kumimoji="1" lang="en-US" altLang="zh-CN" b="0" i="1" smtClean="0">
                              <a:latin typeface="Cambria Math" panose="02040503050406030204" pitchFamily="18" charset="0"/>
                            </a:rPr>
                          </m:ctrlPr>
                        </m:naryPr>
                        <m:sub>
                          <m:r>
                            <m:rPr>
                              <m:brk m:alnAt="23"/>
                            </m:rPr>
                            <a:rPr kumimoji="1" lang="en-US" altLang="zh-CN" b="0" i="1" smtClean="0">
                              <a:latin typeface="Cambria Math" panose="02040503050406030204" pitchFamily="18" charset="0"/>
                            </a:rPr>
                            <m:t>𝑗</m:t>
                          </m:r>
                          <m:r>
                            <a:rPr kumimoji="1" lang="en-US" altLang="zh-CN" b="0" i="1" smtClean="0">
                              <a:latin typeface="Cambria Math" panose="02040503050406030204" pitchFamily="18" charset="0"/>
                            </a:rPr>
                            <m:t>=1</m:t>
                          </m:r>
                        </m:sub>
                        <m:sup>
                          <m:r>
                            <a:rPr kumimoji="1" lang="en-US" altLang="zh-CN" b="0" i="1" smtClean="0">
                              <a:latin typeface="Cambria Math" panose="02040503050406030204" pitchFamily="18" charset="0"/>
                            </a:rPr>
                            <m:t>𝐾</m:t>
                          </m:r>
                        </m:sup>
                        <m:e>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𝑙</m:t>
                              </m:r>
                            </m:e>
                            <m:sub>
                              <m:r>
                                <a:rPr kumimoji="1" lang="en-US" altLang="zh-CN" b="0" i="1" smtClean="0">
                                  <a:latin typeface="Cambria Math" panose="02040503050406030204" pitchFamily="18" charset="0"/>
                                </a:rPr>
                                <m:t>𝑗</m:t>
                              </m:r>
                            </m:sub>
                          </m:sSub>
                          <m:func>
                            <m:funcPr>
                              <m:ctrlPr>
                                <a:rPr kumimoji="1" lang="en-US" altLang="zh-CN" b="0" i="1" smtClean="0">
                                  <a:latin typeface="Cambria Math" panose="02040503050406030204" pitchFamily="18" charset="0"/>
                                </a:rPr>
                              </m:ctrlPr>
                            </m:funcPr>
                            <m:fName>
                              <m:r>
                                <m:rPr>
                                  <m:sty m:val="p"/>
                                </m:rPr>
                                <a:rPr kumimoji="1" lang="en-US" altLang="zh-CN" b="0" i="0" smtClean="0">
                                  <a:latin typeface="Cambria Math" panose="02040503050406030204" pitchFamily="18" charset="0"/>
                                </a:rPr>
                                <m:t>log</m:t>
                              </m:r>
                            </m:fName>
                            <m:e>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𝑝</m:t>
                                  </m:r>
                                </m:e>
                                <m:sub>
                                  <m:r>
                                    <a:rPr kumimoji="1" lang="en-US" altLang="zh-CN" b="0" i="1" smtClean="0">
                                      <a:latin typeface="Cambria Math" panose="02040503050406030204" pitchFamily="18" charset="0"/>
                                    </a:rPr>
                                    <m:t>𝑗</m:t>
                                  </m:r>
                                </m:sub>
                              </m:sSub>
                            </m:e>
                          </m:func>
                        </m:e>
                      </m:nary>
                    </m:oMath>
                  </m:oMathPara>
                </a14:m>
                <a:endParaRPr kumimoji="1" lang="zh-CN" altLang="en-US" dirty="0"/>
              </a:p>
            </p:txBody>
          </p:sp>
        </mc:Choice>
        <mc:Fallback>
          <p:sp>
            <p:nvSpPr>
              <p:cNvPr id="14" name="TextBox 13">
                <a:extLst>
                  <a:ext uri="{FF2B5EF4-FFF2-40B4-BE49-F238E27FC236}">
                    <a16:creationId xmlns:a16="http://schemas.microsoft.com/office/drawing/2014/main" id="{135BF9C5-7D52-A444-910C-835EB0DA8094}"/>
                  </a:ext>
                </a:extLst>
              </p:cNvPr>
              <p:cNvSpPr txBox="1">
                <a:spLocks noRot="1" noChangeAspect="1" noMove="1" noResize="1" noEditPoints="1" noAdjustHandles="1" noChangeArrowheads="1" noChangeShapeType="1" noTextEdit="1"/>
              </p:cNvSpPr>
              <p:nvPr/>
            </p:nvSpPr>
            <p:spPr>
              <a:xfrm>
                <a:off x="6462009" y="4279622"/>
                <a:ext cx="2170152" cy="808042"/>
              </a:xfrm>
              <a:prstGeom prst="rect">
                <a:avLst/>
              </a:prstGeom>
              <a:blipFill>
                <a:blip r:embed="rId7"/>
                <a:stretch>
                  <a:fillRect t="-106154" b="-16307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5" name="文本框 8">
                <a:extLst>
                  <a:ext uri="{FF2B5EF4-FFF2-40B4-BE49-F238E27FC236}">
                    <a16:creationId xmlns:a16="http://schemas.microsoft.com/office/drawing/2014/main" id="{28CB49EF-A6DA-DF40-AB40-FB2BBB971CF3}"/>
                  </a:ext>
                </a:extLst>
              </p:cNvPr>
              <p:cNvSpPr txBox="1"/>
              <p:nvPr/>
            </p:nvSpPr>
            <p:spPr>
              <a:xfrm>
                <a:off x="4839028" y="5323924"/>
                <a:ext cx="7486323" cy="42479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𝑙</m:t>
                        </m:r>
                      </m:e>
                      <m:sub>
                        <m:r>
                          <a:rPr kumimoji="1" lang="en-US" altLang="zh-CN" sz="2000" i="1">
                            <a:latin typeface="Cambria Math" panose="02040503050406030204" pitchFamily="18" charset="0"/>
                          </a:rPr>
                          <m:t>𝑗</m:t>
                        </m:r>
                      </m:sub>
                    </m:sSub>
                  </m:oMath>
                </a14:m>
                <a:r>
                  <a:rPr lang="en-CN" sz="2000" dirty="0">
                    <a:latin typeface="Times New Roman" panose="02020603050405020304" pitchFamily="18" charset="0"/>
                    <a:cs typeface="Times New Roman" panose="02020603050405020304" pitchFamily="18" charset="0"/>
                  </a:rPr>
                  <a:t> represents one-hot ground-truth and </a:t>
                </a:r>
                <a14:m>
                  <m:oMath xmlns:m="http://schemas.openxmlformats.org/officeDocument/2006/math">
                    <m:sSub>
                      <m:sSubPr>
                        <m:ctrlPr>
                          <a:rPr kumimoji="1" lang="en-US" altLang="zh-CN" sz="2000" i="1">
                            <a:latin typeface="Cambria Math" panose="02040503050406030204" pitchFamily="18" charset="0"/>
                          </a:rPr>
                        </m:ctrlPr>
                      </m:sSubPr>
                      <m:e>
                        <m:r>
                          <a:rPr kumimoji="1" lang="en-US" altLang="zh-CN" sz="2000" i="1">
                            <a:latin typeface="Cambria Math" panose="02040503050406030204" pitchFamily="18" charset="0"/>
                          </a:rPr>
                          <m:t>𝑝</m:t>
                        </m:r>
                      </m:e>
                      <m:sub>
                        <m:r>
                          <a:rPr kumimoji="1" lang="en-US" altLang="zh-CN" sz="2000" i="1">
                            <a:latin typeface="Cambria Math" panose="02040503050406030204" pitchFamily="18" charset="0"/>
                          </a:rPr>
                          <m:t>𝑗</m:t>
                        </m:r>
                      </m:sub>
                    </m:sSub>
                  </m:oMath>
                </a14:m>
                <a:r>
                  <a:rPr lang="en-CN" sz="2000" dirty="0">
                    <a:latin typeface="Times New Roman" panose="02020603050405020304" pitchFamily="18" charset="0"/>
                    <a:cs typeface="Times New Roman" panose="02020603050405020304" pitchFamily="18" charset="0"/>
                  </a:rPr>
                  <a:t> represents predictions.</a:t>
                </a:r>
              </a:p>
            </p:txBody>
          </p:sp>
        </mc:Choice>
        <mc:Fallback>
          <p:sp>
            <p:nvSpPr>
              <p:cNvPr id="15" name="文本框 8">
                <a:extLst>
                  <a:ext uri="{FF2B5EF4-FFF2-40B4-BE49-F238E27FC236}">
                    <a16:creationId xmlns:a16="http://schemas.microsoft.com/office/drawing/2014/main" id="{28CB49EF-A6DA-DF40-AB40-FB2BBB971CF3}"/>
                  </a:ext>
                </a:extLst>
              </p:cNvPr>
              <p:cNvSpPr txBox="1">
                <a:spLocks noRot="1" noChangeAspect="1" noMove="1" noResize="1" noEditPoints="1" noAdjustHandles="1" noChangeArrowheads="1" noChangeShapeType="1" noTextEdit="1"/>
              </p:cNvSpPr>
              <p:nvPr/>
            </p:nvSpPr>
            <p:spPr>
              <a:xfrm>
                <a:off x="4839028" y="5323924"/>
                <a:ext cx="7486323" cy="424796"/>
              </a:xfrm>
              <a:prstGeom prst="rect">
                <a:avLst/>
              </a:prstGeom>
              <a:blipFill>
                <a:blip r:embed="rId8"/>
                <a:stretch>
                  <a:fillRect l="-1017" t="-8824" r="-169" b="-1764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60109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pic>
        <p:nvPicPr>
          <p:cNvPr id="1025" name="Picture 1" descr="page3image54878128">
            <a:extLst>
              <a:ext uri="{FF2B5EF4-FFF2-40B4-BE49-F238E27FC236}">
                <a16:creationId xmlns:a16="http://schemas.microsoft.com/office/drawing/2014/main" id="{00F89BBC-0380-1D41-AAF4-ECE1D7A96C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379" y="957380"/>
            <a:ext cx="11911531" cy="5900620"/>
          </a:xfrm>
          <a:prstGeom prst="rect">
            <a:avLst/>
          </a:prstGeom>
          <a:noFill/>
          <a:extLst>
            <a:ext uri="{909E8E84-426E-40DD-AFC4-6F175D3DCCD1}">
              <a14:hiddenFill xmlns:a14="http://schemas.microsoft.com/office/drawing/2010/main">
                <a:solidFill>
                  <a:srgbClr val="FFFFFF"/>
                </a:solidFill>
              </a14:hiddenFill>
            </a:ext>
          </a:extLst>
        </p:spPr>
      </p:pic>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7682" y="168554"/>
            <a:ext cx="3526766" cy="1153124"/>
          </a:xfrm>
        </p:spPr>
        <p:txBody>
          <a:bodyPr>
            <a:normAutofit/>
          </a:bodyPr>
          <a:lstStyle/>
          <a:p>
            <a:r>
              <a:rPr lang="en-US" altLang="zh-CN" sz="4000" dirty="0">
                <a:latin typeface="Times New Roman" panose="02020603050405020304" pitchFamily="18" charset="0"/>
                <a:cs typeface="Times New Roman" panose="02020603050405020304" pitchFamily="18" charset="0"/>
              </a:rPr>
              <a:t>Method</a:t>
            </a:r>
            <a:endParaRPr lang="zh-CN" altLang="en-US" sz="40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F0121868-3C21-354A-BAEC-0555620721A6}"/>
              </a:ext>
            </a:extLst>
          </p:cNvPr>
          <p:cNvSpPr/>
          <p:nvPr/>
        </p:nvSpPr>
        <p:spPr>
          <a:xfrm>
            <a:off x="3474130" y="957380"/>
            <a:ext cx="1383621" cy="5494385"/>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583870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pic>
        <p:nvPicPr>
          <p:cNvPr id="1025" name="Picture 1" descr="page3image54878128">
            <a:extLst>
              <a:ext uri="{FF2B5EF4-FFF2-40B4-BE49-F238E27FC236}">
                <a16:creationId xmlns:a16="http://schemas.microsoft.com/office/drawing/2014/main" id="{00F89BBC-0380-1D41-AAF4-ECE1D7A96C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4169" y="982307"/>
            <a:ext cx="11911531" cy="5900620"/>
          </a:xfrm>
          <a:prstGeom prst="rect">
            <a:avLst/>
          </a:prstGeom>
          <a:noFill/>
          <a:extLst>
            <a:ext uri="{909E8E84-426E-40DD-AFC4-6F175D3DCCD1}">
              <a14:hiddenFill xmlns:a14="http://schemas.microsoft.com/office/drawing/2010/main">
                <a:solidFill>
                  <a:srgbClr val="FFFFFF"/>
                </a:solidFill>
              </a14:hiddenFill>
            </a:ext>
          </a:extLst>
        </p:spPr>
      </p:pic>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7682" y="168554"/>
            <a:ext cx="3526766" cy="1153124"/>
          </a:xfrm>
        </p:spPr>
        <p:txBody>
          <a:bodyPr>
            <a:normAutofit/>
          </a:bodyPr>
          <a:lstStyle/>
          <a:p>
            <a:r>
              <a:rPr lang="en-US" altLang="zh-CN" sz="4000" dirty="0">
                <a:latin typeface="Times New Roman" panose="02020603050405020304" pitchFamily="18" charset="0"/>
                <a:cs typeface="Times New Roman" panose="02020603050405020304" pitchFamily="18" charset="0"/>
              </a:rPr>
              <a:t>Method</a:t>
            </a:r>
            <a:endParaRPr lang="zh-CN" altLang="en-US" sz="40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0AD84A54-87E3-264C-84FE-41C8E49D8BDC}"/>
              </a:ext>
            </a:extLst>
          </p:cNvPr>
          <p:cNvSpPr/>
          <p:nvPr/>
        </p:nvSpPr>
        <p:spPr>
          <a:xfrm>
            <a:off x="344379" y="957600"/>
            <a:ext cx="1383621" cy="5494385"/>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Rectangle 6">
            <a:extLst>
              <a:ext uri="{FF2B5EF4-FFF2-40B4-BE49-F238E27FC236}">
                <a16:creationId xmlns:a16="http://schemas.microsoft.com/office/drawing/2014/main" id="{C9237C20-9026-964F-B4B0-26A9BCF74277}"/>
              </a:ext>
            </a:extLst>
          </p:cNvPr>
          <p:cNvSpPr/>
          <p:nvPr/>
        </p:nvSpPr>
        <p:spPr>
          <a:xfrm>
            <a:off x="1764000" y="957380"/>
            <a:ext cx="7697184" cy="5900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w="0"/>
              <a:solidFill>
                <a:schemeClr val="tx1"/>
              </a:solidFill>
              <a:effectLst>
                <a:outerShdw blurRad="38100" dist="19050" dir="2700000" algn="tl" rotWithShape="0">
                  <a:schemeClr val="dk1">
                    <a:alpha val="40000"/>
                  </a:schemeClr>
                </a:outerShdw>
              </a:effectLst>
            </a:endParaRPr>
          </a:p>
        </p:txBody>
      </p:sp>
      <p:sp>
        <p:nvSpPr>
          <p:cNvPr id="8" name="Rectangle 7">
            <a:extLst>
              <a:ext uri="{FF2B5EF4-FFF2-40B4-BE49-F238E27FC236}">
                <a16:creationId xmlns:a16="http://schemas.microsoft.com/office/drawing/2014/main" id="{994054D1-C078-B84B-9949-9B934C6CC7F9}"/>
              </a:ext>
            </a:extLst>
          </p:cNvPr>
          <p:cNvSpPr/>
          <p:nvPr/>
        </p:nvSpPr>
        <p:spPr>
          <a:xfrm>
            <a:off x="2516183" y="6476692"/>
            <a:ext cx="1848265" cy="3813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Rectangle 15">
            <a:extLst>
              <a:ext uri="{FF2B5EF4-FFF2-40B4-BE49-F238E27FC236}">
                <a16:creationId xmlns:a16="http://schemas.microsoft.com/office/drawing/2014/main" id="{DE2BA006-2F14-CC4D-B734-16C4EFD27CB3}"/>
              </a:ext>
            </a:extLst>
          </p:cNvPr>
          <p:cNvSpPr/>
          <p:nvPr/>
        </p:nvSpPr>
        <p:spPr>
          <a:xfrm>
            <a:off x="-1325413" y="6586900"/>
            <a:ext cx="3493773" cy="2960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w="0"/>
              <a:solidFill>
                <a:schemeClr val="tx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E572F79D-4F0F-8346-A4E0-E8B9B5A94CD6}"/>
              </a:ext>
            </a:extLst>
          </p:cNvPr>
          <p:cNvSpPr/>
          <p:nvPr/>
        </p:nvSpPr>
        <p:spPr>
          <a:xfrm>
            <a:off x="-1511808" y="957379"/>
            <a:ext cx="1810683" cy="530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n w="0"/>
              <a:solidFill>
                <a:schemeClr val="tx1"/>
              </a:solidFill>
              <a:effectLst>
                <a:outerShdw blurRad="38100" dist="19050" dir="2700000" algn="tl" rotWithShape="0">
                  <a:schemeClr val="dk1">
                    <a:alpha val="40000"/>
                  </a:schemeClr>
                </a:outerShdw>
              </a:effectLst>
            </a:endParaRPr>
          </a:p>
        </p:txBody>
      </p:sp>
      <p:sp>
        <p:nvSpPr>
          <p:cNvPr id="19" name="文本框 8">
            <a:extLst>
              <a:ext uri="{FF2B5EF4-FFF2-40B4-BE49-F238E27FC236}">
                <a16:creationId xmlns:a16="http://schemas.microsoft.com/office/drawing/2014/main" id="{68C39E9A-1241-E843-971E-EDEB260510B6}"/>
              </a:ext>
            </a:extLst>
          </p:cNvPr>
          <p:cNvSpPr txBox="1"/>
          <p:nvPr/>
        </p:nvSpPr>
        <p:spPr>
          <a:xfrm>
            <a:off x="2168360" y="982307"/>
            <a:ext cx="7818820" cy="400110"/>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Data Preprocess: </a:t>
            </a:r>
            <a:r>
              <a:rPr lang="en-US" altLang="zh-CN" sz="2000" dirty="0">
                <a:latin typeface="Times New Roman" panose="02020603050405020304" pitchFamily="18" charset="0"/>
                <a:cs typeface="Times New Roman" panose="02020603050405020304" pitchFamily="18" charset="0"/>
              </a:rPr>
              <a:t>Gap between 2 adjacent cubes. Normalized to [-1,1].</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6980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B0F9BC37-0EE9-4BC3-B22C-0AFD05CCE3E4}"/>
              </a:ext>
            </a:extLst>
          </p:cNvPr>
          <p:cNvSpPr txBox="1">
            <a:spLocks/>
          </p:cNvSpPr>
          <p:nvPr/>
        </p:nvSpPr>
        <p:spPr>
          <a:xfrm>
            <a:off x="1502924" y="13216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AutoNum type="arabicPeriod"/>
            </a:pPr>
            <a:endParaRPr lang="en-US" altLang="zh-CN" sz="100" dirty="0"/>
          </a:p>
        </p:txBody>
      </p:sp>
      <p:sp>
        <p:nvSpPr>
          <p:cNvPr id="4" name="标题 3">
            <a:extLst>
              <a:ext uri="{FF2B5EF4-FFF2-40B4-BE49-F238E27FC236}">
                <a16:creationId xmlns:a16="http://schemas.microsoft.com/office/drawing/2014/main" id="{A38045CB-0441-4366-A905-3E13F5E66884}"/>
              </a:ext>
            </a:extLst>
          </p:cNvPr>
          <p:cNvSpPr>
            <a:spLocks noGrp="1"/>
          </p:cNvSpPr>
          <p:nvPr>
            <p:ph type="title"/>
          </p:nvPr>
        </p:nvSpPr>
        <p:spPr>
          <a:xfrm>
            <a:off x="839637" y="408317"/>
            <a:ext cx="6740105" cy="989206"/>
          </a:xfrm>
        </p:spPr>
        <p:txBody>
          <a:bodyPr>
            <a:noAutofit/>
          </a:bodyPr>
          <a:lstStyle/>
          <a:p>
            <a:r>
              <a:rPr lang="en-US" altLang="zh-CN" sz="4000" dirty="0">
                <a:latin typeface="Times New Roman" panose="02020603050405020304" pitchFamily="18" charset="0"/>
                <a:cs typeface="Times New Roman" panose="02020603050405020304" pitchFamily="18" charset="0"/>
              </a:rPr>
              <a:t>Method-CR</a:t>
            </a:r>
            <a:endParaRPr lang="zh-CN" altLang="en-US" sz="4000"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764FB8A3-EF9C-4585-825E-0EDFB0CAEB73}"/>
              </a:ext>
            </a:extLst>
          </p:cNvPr>
          <p:cNvSpPr txBox="1"/>
          <p:nvPr/>
        </p:nvSpPr>
        <p:spPr>
          <a:xfrm>
            <a:off x="1759788" y="1784404"/>
            <a:ext cx="959401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Context Restoration: </a:t>
            </a:r>
            <a:r>
              <a:rPr lang="en-US" altLang="zh-CN" sz="2000" dirty="0">
                <a:latin typeface="Times New Roman" panose="02020603050405020304" pitchFamily="18" charset="0"/>
                <a:cs typeface="Times New Roman" panose="02020603050405020304" pitchFamily="18" charset="0"/>
              </a:rPr>
              <a:t>Randomly select two isolated small patches and swap.</a:t>
            </a:r>
            <a:endParaRPr lang="zh-CN" altLang="en-US" sz="2000" dirty="0">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A3C12765-364D-FB4D-A613-467667B231E0}"/>
              </a:ext>
            </a:extLst>
          </p:cNvPr>
          <p:cNvGrpSpPr/>
          <p:nvPr/>
        </p:nvGrpSpPr>
        <p:grpSpPr>
          <a:xfrm>
            <a:off x="1885912" y="2351811"/>
            <a:ext cx="12381318" cy="2321676"/>
            <a:chOff x="-1628634" y="3387775"/>
            <a:chExt cx="12381318" cy="2321676"/>
          </a:xfrm>
        </p:grpSpPr>
        <p:pic>
          <p:nvPicPr>
            <p:cNvPr id="1026" name="Picture 2">
              <a:extLst>
                <a:ext uri="{FF2B5EF4-FFF2-40B4-BE49-F238E27FC236}">
                  <a16:creationId xmlns:a16="http://schemas.microsoft.com/office/drawing/2014/main" id="{8481CCD6-0B33-5C4E-BA97-C79BEF7F58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634" y="3429000"/>
              <a:ext cx="12341771" cy="207645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05DE2CB8-5F0C-2443-9787-2C85C4C9CC96}"/>
                </a:ext>
              </a:extLst>
            </p:cNvPr>
            <p:cNvSpPr/>
            <p:nvPr/>
          </p:nvSpPr>
          <p:spPr>
            <a:xfrm>
              <a:off x="2729216" y="5372422"/>
              <a:ext cx="7983921" cy="3370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8" name="Rectangle 17">
              <a:extLst>
                <a:ext uri="{FF2B5EF4-FFF2-40B4-BE49-F238E27FC236}">
                  <a16:creationId xmlns:a16="http://schemas.microsoft.com/office/drawing/2014/main" id="{2EB4A61A-3D70-7D4D-AAA9-E29A08BFC8B9}"/>
                </a:ext>
              </a:extLst>
            </p:cNvPr>
            <p:cNvSpPr/>
            <p:nvPr/>
          </p:nvSpPr>
          <p:spPr>
            <a:xfrm>
              <a:off x="2768763" y="3387775"/>
              <a:ext cx="7983921" cy="3370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16" name="Rectangle 15">
            <a:extLst>
              <a:ext uri="{FF2B5EF4-FFF2-40B4-BE49-F238E27FC236}">
                <a16:creationId xmlns:a16="http://schemas.microsoft.com/office/drawing/2014/main" id="{A16BD808-3FAC-7145-A61D-E61FB932D951}"/>
              </a:ext>
            </a:extLst>
          </p:cNvPr>
          <p:cNvSpPr/>
          <p:nvPr/>
        </p:nvSpPr>
        <p:spPr>
          <a:xfrm>
            <a:off x="6283309" y="3994563"/>
            <a:ext cx="7983921" cy="3370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文本框 8">
            <a:extLst>
              <a:ext uri="{FF2B5EF4-FFF2-40B4-BE49-F238E27FC236}">
                <a16:creationId xmlns:a16="http://schemas.microsoft.com/office/drawing/2014/main" id="{3A8AA848-46E2-7141-923F-2A2D90967962}"/>
              </a:ext>
            </a:extLst>
          </p:cNvPr>
          <p:cNvSpPr txBox="1"/>
          <p:nvPr/>
        </p:nvSpPr>
        <p:spPr>
          <a:xfrm>
            <a:off x="1885912" y="4622517"/>
            <a:ext cx="9594010" cy="707886"/>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Major Features: </a:t>
            </a:r>
            <a:r>
              <a:rPr lang="en-US" altLang="zh-CN" sz="2000" dirty="0">
                <a:latin typeface="Times New Roman" panose="02020603050405020304" pitchFamily="18" charset="0"/>
                <a:cs typeface="Times New Roman" panose="02020603050405020304" pitchFamily="18" charset="0"/>
              </a:rPr>
              <a:t>1. Simple, 2. Useful for different types of subsequent task, 3. Learn semantic features. </a:t>
            </a:r>
            <a:endParaRPr lang="zh-CN" altLang="en-US" sz="2000" dirty="0">
              <a:latin typeface="Times New Roman" panose="02020603050405020304" pitchFamily="18" charset="0"/>
              <a:cs typeface="Times New Roman" panose="02020603050405020304" pitchFamily="18" charset="0"/>
            </a:endParaRPr>
          </a:p>
        </p:txBody>
      </p:sp>
      <p:sp>
        <p:nvSpPr>
          <p:cNvPr id="21" name="文本框 8">
            <a:extLst>
              <a:ext uri="{FF2B5EF4-FFF2-40B4-BE49-F238E27FC236}">
                <a16:creationId xmlns:a16="http://schemas.microsoft.com/office/drawing/2014/main" id="{D8BAEA91-2F31-BB4E-9F98-85EDCA0B213D}"/>
              </a:ext>
            </a:extLst>
          </p:cNvPr>
          <p:cNvSpPr txBox="1"/>
          <p:nvPr/>
        </p:nvSpPr>
        <p:spPr>
          <a:xfrm>
            <a:off x="1885912" y="5613219"/>
            <a:ext cx="9594010" cy="400110"/>
          </a:xfrm>
          <a:prstGeom prst="rect">
            <a:avLst/>
          </a:prstGeom>
          <a:noFill/>
        </p:spPr>
        <p:txBody>
          <a:bodyPr wrap="square" rtlCol="0">
            <a:spAutoFit/>
          </a:bodyPr>
          <a:lstStyle/>
          <a:p>
            <a:pPr marL="285750" indent="-285750">
              <a:buFont typeface="Wingdings" panose="05000000000000000000" pitchFamily="2" charset="2"/>
              <a:buChar char="l"/>
            </a:pPr>
            <a:r>
              <a:rPr lang="en-US" altLang="zh-CN" sz="2000" b="1" dirty="0">
                <a:latin typeface="Times New Roman" panose="02020603050405020304" pitchFamily="18" charset="0"/>
                <a:cs typeface="Times New Roman" panose="02020603050405020304" pitchFamily="18" charset="0"/>
              </a:rPr>
              <a:t>Experiment: </a:t>
            </a:r>
            <a:r>
              <a:rPr lang="en-US" altLang="zh-CN" sz="2000" dirty="0">
                <a:latin typeface="Times New Roman" panose="02020603050405020304" pitchFamily="18" charset="0"/>
                <a:cs typeface="Times New Roman" panose="02020603050405020304" pitchFamily="18" charset="0"/>
              </a:rPr>
              <a:t>V</a:t>
            </a:r>
            <a:r>
              <a:rPr lang="en-US" sz="2000" dirty="0">
                <a:latin typeface="Times New Roman" panose="02020603050405020304" pitchFamily="18" charset="0"/>
                <a:cs typeface="Times New Roman" panose="02020603050405020304" pitchFamily="18" charset="0"/>
              </a:rPr>
              <a:t>alidate in classification, localization, and segmentation. </a:t>
            </a:r>
          </a:p>
        </p:txBody>
      </p:sp>
    </p:spTree>
    <p:extLst>
      <p:ext uri="{BB962C8B-B14F-4D97-AF65-F5344CB8AC3E}">
        <p14:creationId xmlns:p14="http://schemas.microsoft.com/office/powerpoint/2010/main" val="417758254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1729</TotalTime>
  <Words>914</Words>
  <Application>Microsoft Macintosh PowerPoint</Application>
  <PresentationFormat>Widescreen</PresentationFormat>
  <Paragraphs>95</Paragraphs>
  <Slides>19</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等线</vt:lpstr>
      <vt:lpstr>等线 Light</vt:lpstr>
      <vt:lpstr>Arial</vt:lpstr>
      <vt:lpstr>Cambria Math</vt:lpstr>
      <vt:lpstr>Times New Roman</vt:lpstr>
      <vt:lpstr>Wingdings</vt:lpstr>
      <vt:lpstr>Office 主题​​</vt:lpstr>
      <vt:lpstr>Rubik’s Cube+: A self-supervised feature learning framework for 3D medical image analysis        Jiuwen Zhu, Institute of Computing Technology, Chinese Academy of Sciences  Yuexiang Li, Tencent Jarvis Lab  Yifan Hu, Institute of Computing Technology, Chinese Academy of Sciences  June 2020, Medical Image Analysis</vt:lpstr>
      <vt:lpstr>Background</vt:lpstr>
      <vt:lpstr>Introduction</vt:lpstr>
      <vt:lpstr>Method</vt:lpstr>
      <vt:lpstr>Method</vt:lpstr>
      <vt:lpstr>Method</vt:lpstr>
      <vt:lpstr>Method</vt:lpstr>
      <vt:lpstr>Method</vt:lpstr>
      <vt:lpstr>Method-CR</vt:lpstr>
      <vt:lpstr>Method-CR</vt:lpstr>
      <vt:lpstr>Method-Network Architectures</vt:lpstr>
      <vt:lpstr>Experiment-CR</vt:lpstr>
      <vt:lpstr>Experiment-Fetal Standard Scan Plane Classification</vt:lpstr>
      <vt:lpstr>Experiment-Fetal Standard Scan Plane Classification</vt:lpstr>
      <vt:lpstr>Experiment-Abdominal Multi-Organ Localization</vt:lpstr>
      <vt:lpstr>Experiment-Abdominal Multi-Organ Localization</vt:lpstr>
      <vt:lpstr>Experiment-Brain tumour segmentation</vt:lpstr>
      <vt:lpstr>Experiment-Brain tumour segmentation</vt:lpstr>
      <vt:lpstr>Thank you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DU-Net: Convolutional Network for the Detection of Arterial Calcifications in Mammograms      Manal AlGhamdi, Member, IEEE,   Mohamed Abdel-Mottaleb, Fellow, IEEE,   and Fernando Collado-Mesa </dc:title>
  <dc:creator>陈 开一</dc:creator>
  <cp:lastModifiedBy>陈 开一</cp:lastModifiedBy>
  <cp:revision>75</cp:revision>
  <dcterms:created xsi:type="dcterms:W3CDTF">2020-10-10T10:30:03Z</dcterms:created>
  <dcterms:modified xsi:type="dcterms:W3CDTF">2020-12-28T14:54:11Z</dcterms:modified>
</cp:coreProperties>
</file>

<file path=docProps/thumbnail.jpeg>
</file>